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86" r:id="rId15"/>
    <p:sldId id="287" r:id="rId16"/>
    <p:sldId id="288" r:id="rId17"/>
    <p:sldId id="268" r:id="rId18"/>
    <p:sldId id="270" r:id="rId19"/>
    <p:sldId id="271" r:id="rId20"/>
    <p:sldId id="272" r:id="rId21"/>
    <p:sldId id="273" r:id="rId22"/>
    <p:sldId id="274" r:id="rId23"/>
    <p:sldId id="277" r:id="rId24"/>
    <p:sldId id="275" r:id="rId25"/>
    <p:sldId id="276" r:id="rId26"/>
    <p:sldId id="279" r:id="rId27"/>
    <p:sldId id="278" r:id="rId28"/>
    <p:sldId id="282" r:id="rId29"/>
    <p:sldId id="280" r:id="rId30"/>
    <p:sldId id="281" r:id="rId31"/>
    <p:sldId id="284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33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31EB6-11A2-4B4C-B225-0FF2DBC744B4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64004-1AB1-443D-B53F-8C9DFA1D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7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 OUT SAMPLE</a:t>
            </a:r>
            <a:r>
              <a:rPr lang="en-US" baseline="0" dirty="0" smtClean="0"/>
              <a:t>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64004-1AB1-443D-B53F-8C9DFA1DD7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5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10FC3EB-42FB-4C38-8CAE-7A1293B83421}" type="datetime1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ideacenter.org/research-and-papers/pod-idea-center-notes-learnin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ideacenter.org/research-and-papers/pod-idea-center-notes-instruc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improve your teaching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1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Review of IDEA Reports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Page 3 – linking experiences to learning</a:t>
            </a:r>
          </a:p>
          <a:p>
            <a:pPr lvl="2"/>
            <a:r>
              <a:rPr lang="en-US" dirty="0" smtClean="0"/>
              <a:t>Student experience responses</a:t>
            </a:r>
          </a:p>
          <a:p>
            <a:pPr lvl="2"/>
            <a:r>
              <a:rPr lang="en-US" dirty="0" smtClean="0"/>
              <a:t>Identifying key links to learning</a:t>
            </a:r>
          </a:p>
          <a:p>
            <a:pPr marL="329184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5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Review of IDEA Reports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Page 3 – linking experiences to learning</a:t>
            </a:r>
          </a:p>
          <a:p>
            <a:pPr lvl="2"/>
            <a:r>
              <a:rPr lang="en-US" dirty="0" smtClean="0"/>
              <a:t>Student experience responses</a:t>
            </a:r>
          </a:p>
          <a:p>
            <a:pPr lvl="2"/>
            <a:r>
              <a:rPr lang="en-US" dirty="0" smtClean="0"/>
              <a:t>Identifying key links to learning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Page 4 – the final layer of detail</a:t>
            </a:r>
          </a:p>
          <a:p>
            <a:pPr lvl="2"/>
            <a:r>
              <a:rPr lang="en-US" dirty="0" smtClean="0"/>
              <a:t>Student learning on all objectives</a:t>
            </a:r>
          </a:p>
          <a:p>
            <a:pPr lvl="2"/>
            <a:r>
              <a:rPr lang="en-US" dirty="0" smtClean="0"/>
              <a:t>Distribution of responses on all other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0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where should you start?</a:t>
            </a:r>
          </a:p>
        </p:txBody>
      </p:sp>
    </p:spTree>
    <p:extLst>
      <p:ext uri="{BB962C8B-B14F-4D97-AF65-F5344CB8AC3E}">
        <p14:creationId xmlns:p14="http://schemas.microsoft.com/office/powerpoint/2010/main" val="158231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where should you start?</a:t>
            </a:r>
          </a:p>
          <a:p>
            <a:endParaRPr lang="en-US" dirty="0"/>
          </a:p>
          <a:p>
            <a:pPr lvl="1"/>
            <a:r>
              <a:rPr lang="en-US" dirty="0" smtClean="0"/>
              <a:t>Did I pick the “right” objectives?</a:t>
            </a:r>
          </a:p>
          <a:p>
            <a:pPr lvl="2"/>
            <a:r>
              <a:rPr lang="en-US" dirty="0" smtClean="0"/>
              <a:t>Scan the results on page 2</a:t>
            </a:r>
          </a:p>
          <a:p>
            <a:pPr lvl="2"/>
            <a:r>
              <a:rPr lang="en-US" dirty="0" smtClean="0"/>
              <a:t>Check out the results on page 4</a:t>
            </a:r>
          </a:p>
          <a:p>
            <a:pPr lvl="2"/>
            <a:r>
              <a:rPr lang="en-US" dirty="0" smtClean="0"/>
              <a:t>Revisiting the 3 primary questions</a:t>
            </a:r>
          </a:p>
        </p:txBody>
      </p:sp>
    </p:spTree>
    <p:extLst>
      <p:ext uri="{BB962C8B-B14F-4D97-AF65-F5344CB8AC3E}">
        <p14:creationId xmlns:p14="http://schemas.microsoft.com/office/powerpoint/2010/main" val="320499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REMINDER . . .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 this a significant part of the course?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50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REMINDER . . .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 this a significant part of the course?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I do something specific to help the students accomplish this objective?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56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REMINDER . . .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 this a significant part of the course?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I do something specific to help the students accomplish this objective?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Does the student's progress on this objective affect his or her grade?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587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where should you start?</a:t>
            </a:r>
          </a:p>
          <a:p>
            <a:endParaRPr lang="en-US" dirty="0"/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Did I pick the “right” objectives?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Scan the results on page 2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Check out the results on page 4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Revisiting the 3 primary questions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How did my students’ experiences impact the objectives that I picked?</a:t>
            </a:r>
          </a:p>
          <a:p>
            <a:pPr lvl="2"/>
            <a:r>
              <a:rPr lang="en-US" dirty="0" smtClean="0"/>
              <a:t>Check out the last column on page 3</a:t>
            </a:r>
          </a:p>
          <a:p>
            <a:pPr lvl="2"/>
            <a:r>
              <a:rPr lang="en-US" dirty="0" smtClean="0"/>
              <a:t>Getting the most “bang for your buck”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6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Practicing on an old report</a:t>
            </a:r>
          </a:p>
          <a:p>
            <a:endParaRPr lang="en-US" dirty="0"/>
          </a:p>
          <a:p>
            <a:pPr lvl="1"/>
            <a:r>
              <a:rPr lang="en-US" dirty="0" smtClean="0"/>
              <a:t>Break into small groups of 4-5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7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Practicing on an old report</a:t>
            </a:r>
          </a:p>
          <a:p>
            <a:endParaRPr lang="en-US" dirty="0"/>
          </a:p>
          <a:p>
            <a:pPr lvl="1"/>
            <a:r>
              <a:rPr lang="en-US" dirty="0" smtClean="0"/>
              <a:t>Break into small groups of 4-5</a:t>
            </a:r>
          </a:p>
          <a:p>
            <a:endParaRPr lang="en-US" dirty="0"/>
          </a:p>
          <a:p>
            <a:pPr lvl="1"/>
            <a:r>
              <a:rPr lang="en-US" dirty="0" smtClean="0"/>
              <a:t>Examine the question of selecting objectives </a:t>
            </a:r>
          </a:p>
          <a:p>
            <a:pPr marL="640080" lvl="2" indent="0">
              <a:buNone/>
            </a:pPr>
            <a:r>
              <a:rPr lang="en-US" dirty="0" smtClean="0"/>
              <a:t>(Pages 2 and 4)</a:t>
            </a:r>
          </a:p>
          <a:p>
            <a:pPr marL="329184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  </a:t>
            </a:r>
            <a:r>
              <a:rPr lang="en-US" i="1" dirty="0" smtClean="0"/>
              <a:t>OR</a:t>
            </a:r>
            <a:endParaRPr lang="en-US" i="1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ick three experiences that could be improved </a:t>
            </a:r>
          </a:p>
          <a:p>
            <a:pPr marL="640080" lvl="2" indent="0">
              <a:buNone/>
            </a:pPr>
            <a:r>
              <a:rPr lang="en-US" dirty="0" smtClean="0"/>
              <a:t>(Page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1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goal of this session?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Thoughts on selecting objectives?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Thoughts on selecting objectives?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Thoughts on student experiences to improve?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Ok, now what???</a:t>
            </a:r>
          </a:p>
        </p:txBody>
      </p:sp>
    </p:spTree>
    <p:extLst>
      <p:ext uri="{BB962C8B-B14F-4D97-AF65-F5344CB8AC3E}">
        <p14:creationId xmlns:p14="http://schemas.microsoft.com/office/powerpoint/2010/main" val="9893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Ok, now what???</a:t>
            </a:r>
          </a:p>
          <a:p>
            <a:endParaRPr lang="en-US" dirty="0"/>
          </a:p>
          <a:p>
            <a:pPr lvl="1"/>
            <a:r>
              <a:rPr lang="en-US" dirty="0" smtClean="0"/>
              <a:t>Thinking about objectives . . .</a:t>
            </a:r>
          </a:p>
          <a:p>
            <a:pPr lvl="2"/>
            <a:r>
              <a:rPr lang="en-US" dirty="0" smtClean="0"/>
              <a:t>What do your students really need to learn in your course?</a:t>
            </a:r>
          </a:p>
          <a:p>
            <a:pPr lvl="3"/>
            <a:r>
              <a:rPr lang="en-US" dirty="0" smtClean="0"/>
              <a:t>Think triage not transformation</a:t>
            </a:r>
          </a:p>
          <a:p>
            <a:pPr lvl="3"/>
            <a:r>
              <a:rPr lang="en-US" dirty="0" smtClean="0"/>
              <a:t>In the context of your major?  In the context of general education?</a:t>
            </a:r>
          </a:p>
          <a:p>
            <a:pPr lvl="3"/>
            <a:r>
              <a:rPr lang="en-US" dirty="0"/>
              <a:t>Be true to </a:t>
            </a:r>
            <a:r>
              <a:rPr lang="en-US" dirty="0" smtClean="0"/>
              <a:t>your vision for that course</a:t>
            </a:r>
            <a:endParaRPr lang="en-US" dirty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92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Ok, now what???</a:t>
            </a:r>
          </a:p>
          <a:p>
            <a:endParaRPr lang="en-US" dirty="0"/>
          </a:p>
          <a:p>
            <a:pPr lvl="1"/>
            <a:r>
              <a:rPr lang="en-US" dirty="0" smtClean="0"/>
              <a:t>Thinking about objectives . . .</a:t>
            </a:r>
          </a:p>
          <a:p>
            <a:pPr lvl="2"/>
            <a:r>
              <a:rPr lang="en-US" dirty="0" smtClean="0"/>
              <a:t>What do your students really need to learn in your course?</a:t>
            </a:r>
          </a:p>
          <a:p>
            <a:pPr lvl="3"/>
            <a:r>
              <a:rPr lang="en-US" dirty="0" smtClean="0"/>
              <a:t>Think triage not transformation</a:t>
            </a:r>
          </a:p>
          <a:p>
            <a:pPr lvl="3"/>
            <a:r>
              <a:rPr lang="en-US" dirty="0" smtClean="0"/>
              <a:t>In the context of your major?  In the context of general education?</a:t>
            </a:r>
          </a:p>
          <a:p>
            <a:pPr lvl="3"/>
            <a:r>
              <a:rPr lang="en-US" dirty="0" smtClean="0"/>
              <a:t>Be true to your vision for that course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hlinkClick r:id="rId2"/>
              </a:rPr>
              <a:t>http://www.theideacenter.org/research-and-papers/pod-idea-center-notes-</a:t>
            </a:r>
            <a:r>
              <a:rPr lang="en-US" dirty="0" smtClean="0">
                <a:hlinkClick r:id="rId2"/>
              </a:rPr>
              <a:t>learning</a:t>
            </a:r>
            <a:endParaRPr lang="en-US" dirty="0" smtClean="0"/>
          </a:p>
          <a:p>
            <a:pPr lvl="2"/>
            <a:r>
              <a:rPr lang="en-US" dirty="0" smtClean="0"/>
              <a:t>2-page papers on aligning objectives with course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Ok, now what???</a:t>
            </a:r>
          </a:p>
          <a:p>
            <a:endParaRPr lang="en-US" dirty="0"/>
          </a:p>
          <a:p>
            <a:pPr lvl="1"/>
            <a:r>
              <a:rPr lang="en-US" dirty="0" smtClean="0"/>
              <a:t>Thinking about objectives . . .</a:t>
            </a:r>
          </a:p>
          <a:p>
            <a:pPr lvl="2"/>
            <a:r>
              <a:rPr lang="en-US" dirty="0" smtClean="0"/>
              <a:t>Revisit the three primary questions</a:t>
            </a:r>
          </a:p>
          <a:p>
            <a:pPr lvl="3"/>
            <a:r>
              <a:rPr lang="en-US" dirty="0" smtClean="0"/>
              <a:t>Is this a significant part of the course?</a:t>
            </a:r>
          </a:p>
          <a:p>
            <a:pPr lvl="3"/>
            <a:r>
              <a:rPr lang="en-US" dirty="0" smtClean="0"/>
              <a:t>Do I do something specific to help the students accomplish this objective?</a:t>
            </a:r>
          </a:p>
          <a:p>
            <a:pPr lvl="3"/>
            <a:r>
              <a:rPr lang="en-US" dirty="0" smtClean="0"/>
              <a:t>Does </a:t>
            </a:r>
            <a:r>
              <a:rPr lang="en-US" dirty="0"/>
              <a:t>the student's progress on this objective affect his or her grade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6639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Ok, now what???</a:t>
            </a:r>
          </a:p>
          <a:p>
            <a:endParaRPr lang="en-US" dirty="0"/>
          </a:p>
          <a:p>
            <a:pPr lvl="1"/>
            <a:r>
              <a:rPr lang="en-US" dirty="0" smtClean="0"/>
              <a:t>Thinking about objectives . . .</a:t>
            </a:r>
          </a:p>
          <a:p>
            <a:pPr lvl="2"/>
            <a:r>
              <a:rPr lang="en-US" dirty="0" smtClean="0"/>
              <a:t>Revisit the three primary questions</a:t>
            </a:r>
          </a:p>
          <a:p>
            <a:pPr lvl="3"/>
            <a:r>
              <a:rPr lang="en-US" dirty="0" smtClean="0"/>
              <a:t>Is this a significant part of the course?</a:t>
            </a:r>
          </a:p>
          <a:p>
            <a:pPr lvl="3"/>
            <a:r>
              <a:rPr lang="en-US" dirty="0" smtClean="0"/>
              <a:t>Do I do something specific to help the students accomplish this objective?</a:t>
            </a:r>
          </a:p>
          <a:p>
            <a:pPr lvl="3"/>
            <a:r>
              <a:rPr lang="en-US" dirty="0" smtClean="0"/>
              <a:t>Does </a:t>
            </a:r>
            <a:r>
              <a:rPr lang="en-US" dirty="0"/>
              <a:t>the student's progress on this objective affect his or her grade</a:t>
            </a:r>
            <a:r>
              <a:rPr lang="en-US" dirty="0" smtClean="0"/>
              <a:t>?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Setting an appropriate bar for expectations</a:t>
            </a:r>
          </a:p>
          <a:p>
            <a:pPr lvl="3"/>
            <a:r>
              <a:rPr lang="en-US" dirty="0" smtClean="0"/>
              <a:t>Do your expectations and assignments differ from other courses?</a:t>
            </a:r>
          </a:p>
        </p:txBody>
      </p:sp>
    </p:spTree>
    <p:extLst>
      <p:ext uri="{BB962C8B-B14F-4D97-AF65-F5344CB8AC3E}">
        <p14:creationId xmlns:p14="http://schemas.microsoft.com/office/powerpoint/2010/main" val="284266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Ok, now what???</a:t>
            </a:r>
          </a:p>
          <a:p>
            <a:endParaRPr lang="en-US" dirty="0"/>
          </a:p>
          <a:p>
            <a:pPr lvl="1"/>
            <a:r>
              <a:rPr lang="en-US" dirty="0" smtClean="0"/>
              <a:t>Thinking about student experiences . . .</a:t>
            </a:r>
          </a:p>
          <a:p>
            <a:pPr lvl="2"/>
            <a:r>
              <a:rPr lang="en-US" dirty="0" smtClean="0"/>
              <a:t>What existing strengths might you exploit?</a:t>
            </a:r>
          </a:p>
          <a:p>
            <a:pPr lvl="3"/>
            <a:r>
              <a:rPr lang="en-US" dirty="0" smtClean="0"/>
              <a:t>Where might this occur in the delivery of the course?</a:t>
            </a:r>
            <a:endParaRPr lang="en-US" dirty="0"/>
          </a:p>
          <a:p>
            <a:pPr marL="9144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96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Ok, now what???</a:t>
            </a:r>
          </a:p>
          <a:p>
            <a:endParaRPr lang="en-US" dirty="0"/>
          </a:p>
          <a:p>
            <a:pPr lvl="1"/>
            <a:r>
              <a:rPr lang="en-US" dirty="0" smtClean="0"/>
              <a:t>Thinking about student experiences . . .</a:t>
            </a:r>
          </a:p>
          <a:p>
            <a:pPr lvl="2"/>
            <a:r>
              <a:rPr lang="en-US" dirty="0" smtClean="0"/>
              <a:t>What existing strengths might you exploit?</a:t>
            </a:r>
          </a:p>
          <a:p>
            <a:pPr lvl="3"/>
            <a:r>
              <a:rPr lang="en-US" dirty="0" smtClean="0"/>
              <a:t>Where might this occur in the delivery of the course?</a:t>
            </a:r>
            <a:endParaRPr lang="en-US" dirty="0"/>
          </a:p>
          <a:p>
            <a:pPr lvl="2"/>
            <a:r>
              <a:rPr lang="en-US" dirty="0" smtClean="0"/>
              <a:t>What experiences might be increased?</a:t>
            </a:r>
          </a:p>
          <a:p>
            <a:pPr lvl="3"/>
            <a:r>
              <a:rPr lang="en-US" dirty="0" smtClean="0"/>
              <a:t>Where might this occur in the delivery of the course?</a:t>
            </a:r>
          </a:p>
          <a:p>
            <a:pPr marL="9144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01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467600" cy="4067589"/>
          </a:xfrm>
        </p:spPr>
        <p:txBody>
          <a:bodyPr>
            <a:normAutofit/>
          </a:bodyPr>
          <a:lstStyle/>
          <a:p>
            <a:r>
              <a:rPr lang="en-US" dirty="0" smtClean="0"/>
              <a:t>Ok, now what???</a:t>
            </a:r>
          </a:p>
          <a:p>
            <a:endParaRPr lang="en-US" dirty="0"/>
          </a:p>
          <a:p>
            <a:pPr lvl="1"/>
            <a:r>
              <a:rPr lang="en-US" dirty="0" smtClean="0"/>
              <a:t>Thinking about student experiences . . .</a:t>
            </a:r>
          </a:p>
          <a:p>
            <a:pPr lvl="2"/>
            <a:r>
              <a:rPr lang="en-US" dirty="0" smtClean="0"/>
              <a:t>What existing strengths might you exploit?</a:t>
            </a:r>
          </a:p>
          <a:p>
            <a:pPr lvl="3"/>
            <a:r>
              <a:rPr lang="en-US" dirty="0" smtClean="0"/>
              <a:t>Where might this occur in the delivery of the course?</a:t>
            </a:r>
            <a:endParaRPr lang="en-US" dirty="0"/>
          </a:p>
          <a:p>
            <a:pPr lvl="2"/>
            <a:r>
              <a:rPr lang="en-US" dirty="0" smtClean="0"/>
              <a:t>What experiences might be increased?</a:t>
            </a:r>
          </a:p>
          <a:p>
            <a:pPr lvl="3"/>
            <a:r>
              <a:rPr lang="en-US" dirty="0" smtClean="0"/>
              <a:t>Where might this occur in the delivery of the course?</a:t>
            </a:r>
          </a:p>
          <a:p>
            <a:pPr marL="1463040" lvl="5" indent="0">
              <a:buNone/>
            </a:pP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http://www.theideacenter.org/research-and-papers/pod-idea-center-notes-</a:t>
            </a:r>
            <a:r>
              <a:rPr lang="en-US" dirty="0" smtClean="0">
                <a:hlinkClick r:id="rId2"/>
              </a:rPr>
              <a:t>instruction</a:t>
            </a:r>
            <a:endParaRPr lang="en-US" dirty="0" smtClean="0"/>
          </a:p>
          <a:p>
            <a:pPr lvl="2"/>
            <a:r>
              <a:rPr lang="en-US" dirty="0" smtClean="0"/>
              <a:t>2-page papers on ways to infuse experiences into courses</a:t>
            </a:r>
          </a:p>
        </p:txBody>
      </p:sp>
    </p:spTree>
    <p:extLst>
      <p:ext uri="{BB962C8B-B14F-4D97-AF65-F5344CB8AC3E}">
        <p14:creationId xmlns:p14="http://schemas.microsoft.com/office/powerpoint/2010/main" val="336537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goal of this session?</a:t>
            </a:r>
          </a:p>
          <a:p>
            <a:endParaRPr lang="en-US" dirty="0"/>
          </a:p>
          <a:p>
            <a:pPr lvl="1"/>
            <a:r>
              <a:rPr lang="en-US" dirty="0" smtClean="0"/>
              <a:t>Model the process of turning IDEA Report findings into specific ways to strengthen your course</a:t>
            </a:r>
          </a:p>
        </p:txBody>
      </p:sp>
    </p:spTree>
    <p:extLst>
      <p:ext uri="{BB962C8B-B14F-4D97-AF65-F5344CB8AC3E}">
        <p14:creationId xmlns:p14="http://schemas.microsoft.com/office/powerpoint/2010/main" val="179076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student experiences to achieve 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23391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Improving student experiences to achieve learning objectives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Students respond to a course when they see a connection between the skills that the course teaches and the advantages they might gain by applying those skills to achieve their future plans or aspirations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3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467600" cy="4388281"/>
          </a:xfrm>
        </p:spPr>
        <p:txBody>
          <a:bodyPr>
            <a:normAutofit/>
          </a:bodyPr>
          <a:lstStyle/>
          <a:p>
            <a:r>
              <a:rPr lang="en-US" dirty="0" smtClean="0"/>
              <a:t>Improving student experiences to achieve learning objectives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Students respond to a course when they see a connection between the skills that the course teaches and the advantages they might gain by applying those skills to achieve their future plans or aspirations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Students respond to a course when they know how to match their out-of-class efforts with faculty expectations and align their work with the way that they will be evaluated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6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goal of this session?</a:t>
            </a:r>
          </a:p>
          <a:p>
            <a:endParaRPr lang="en-US" dirty="0"/>
          </a:p>
          <a:p>
            <a:pPr lvl="1"/>
            <a:r>
              <a:rPr lang="en-US" dirty="0" smtClean="0"/>
              <a:t>Model the process of turning IDEA Report findings into specific ways to strengthen your course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can occur in multiple ways:</a:t>
            </a:r>
          </a:p>
        </p:txBody>
      </p:sp>
    </p:spTree>
    <p:extLst>
      <p:ext uri="{BB962C8B-B14F-4D97-AF65-F5344CB8AC3E}">
        <p14:creationId xmlns:p14="http://schemas.microsoft.com/office/powerpoint/2010/main" val="21525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goal of this session?</a:t>
            </a:r>
          </a:p>
          <a:p>
            <a:endParaRPr lang="en-US" dirty="0"/>
          </a:p>
          <a:p>
            <a:pPr lvl="1"/>
            <a:r>
              <a:rPr lang="en-US" dirty="0" smtClean="0"/>
              <a:t>Model the process of turning IDEA Report findings into specific ways to strengthen your course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can occur in multiple ways:</a:t>
            </a:r>
          </a:p>
          <a:p>
            <a:pPr lvl="2"/>
            <a:r>
              <a:rPr lang="en-US" dirty="0" smtClean="0"/>
              <a:t>Take fuller advantage of existing positives</a:t>
            </a:r>
          </a:p>
        </p:txBody>
      </p:sp>
    </p:spTree>
    <p:extLst>
      <p:ext uri="{BB962C8B-B14F-4D97-AF65-F5344CB8AC3E}">
        <p14:creationId xmlns:p14="http://schemas.microsoft.com/office/powerpoint/2010/main" val="7671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goal of this session?</a:t>
            </a:r>
          </a:p>
          <a:p>
            <a:endParaRPr lang="en-US" dirty="0"/>
          </a:p>
          <a:p>
            <a:pPr lvl="1"/>
            <a:r>
              <a:rPr lang="en-US" dirty="0" smtClean="0"/>
              <a:t>Model the process of turning IDEA Report findings into specific ways to strengthen your course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can occur in multiple ways:</a:t>
            </a:r>
          </a:p>
          <a:p>
            <a:pPr lvl="2"/>
            <a:r>
              <a:rPr lang="en-US" dirty="0" smtClean="0"/>
              <a:t>Take fuller advantage of existing positives</a:t>
            </a:r>
          </a:p>
          <a:p>
            <a:pPr lvl="2"/>
            <a:r>
              <a:rPr lang="en-US" dirty="0" smtClean="0"/>
              <a:t>Adjust current efforts to increase impact</a:t>
            </a:r>
          </a:p>
        </p:txBody>
      </p:sp>
    </p:spTree>
    <p:extLst>
      <p:ext uri="{BB962C8B-B14F-4D97-AF65-F5344CB8AC3E}">
        <p14:creationId xmlns:p14="http://schemas.microsoft.com/office/powerpoint/2010/main" val="35840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goal of this session?</a:t>
            </a:r>
          </a:p>
          <a:p>
            <a:endParaRPr lang="en-US" dirty="0"/>
          </a:p>
          <a:p>
            <a:pPr lvl="1"/>
            <a:r>
              <a:rPr lang="en-US" dirty="0" smtClean="0"/>
              <a:t>Model the process of turning IDEA Report findings into specific ways to strengthen your course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can occur in multiple ways:</a:t>
            </a:r>
          </a:p>
          <a:p>
            <a:pPr lvl="2"/>
            <a:r>
              <a:rPr lang="en-US" dirty="0" smtClean="0"/>
              <a:t>Take fuller advantage of existing positives</a:t>
            </a:r>
          </a:p>
          <a:p>
            <a:pPr lvl="2"/>
            <a:r>
              <a:rPr lang="en-US" dirty="0" smtClean="0"/>
              <a:t>Adjust current efforts to increase impact</a:t>
            </a:r>
          </a:p>
          <a:p>
            <a:pPr lvl="2"/>
            <a:r>
              <a:rPr lang="en-US" dirty="0" smtClean="0"/>
              <a:t>Adopt a new approach to align outcomes with experiences</a:t>
            </a:r>
          </a:p>
        </p:txBody>
      </p:sp>
    </p:spTree>
    <p:extLst>
      <p:ext uri="{BB962C8B-B14F-4D97-AF65-F5344CB8AC3E}">
        <p14:creationId xmlns:p14="http://schemas.microsoft.com/office/powerpoint/2010/main" val="123717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Review of IDEA Reports</a:t>
            </a:r>
          </a:p>
          <a:p>
            <a:endParaRPr lang="en-US" dirty="0"/>
          </a:p>
          <a:p>
            <a:pPr lvl="1"/>
            <a:r>
              <a:rPr lang="en-US" dirty="0" smtClean="0"/>
              <a:t>Page 1 – a rough snapshot</a:t>
            </a:r>
          </a:p>
          <a:p>
            <a:pPr lvl="2"/>
            <a:r>
              <a:rPr lang="en-US" dirty="0" smtClean="0"/>
              <a:t>PRO score</a:t>
            </a:r>
          </a:p>
          <a:p>
            <a:pPr lvl="2"/>
            <a:r>
              <a:rPr lang="en-US" dirty="0" smtClean="0"/>
              <a:t>Overall score</a:t>
            </a:r>
          </a:p>
          <a:p>
            <a:pPr lvl="2"/>
            <a:r>
              <a:rPr lang="en-US" dirty="0" smtClean="0"/>
              <a:t>Comparative figure (AKA Odysseus and the Sirens)</a:t>
            </a:r>
          </a:p>
        </p:txBody>
      </p:sp>
    </p:spTree>
    <p:extLst>
      <p:ext uri="{BB962C8B-B14F-4D97-AF65-F5344CB8AC3E}">
        <p14:creationId xmlns:p14="http://schemas.microsoft.com/office/powerpoint/2010/main" val="19621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Review of IDEA Reports</a:t>
            </a:r>
          </a:p>
          <a:p>
            <a:endParaRPr lang="en-US" dirty="0"/>
          </a:p>
          <a:p>
            <a:pPr lvl="1"/>
            <a:r>
              <a:rPr lang="en-US" dirty="0" smtClean="0"/>
              <a:t>Page 1 – a rough snapshot</a:t>
            </a:r>
          </a:p>
          <a:p>
            <a:pPr lvl="2"/>
            <a:r>
              <a:rPr lang="en-US" dirty="0" smtClean="0"/>
              <a:t>PRO score</a:t>
            </a:r>
          </a:p>
          <a:p>
            <a:pPr lvl="2"/>
            <a:r>
              <a:rPr lang="en-US" dirty="0" smtClean="0"/>
              <a:t>Overall score</a:t>
            </a:r>
          </a:p>
          <a:p>
            <a:pPr lvl="2"/>
            <a:r>
              <a:rPr lang="en-US" dirty="0" smtClean="0"/>
              <a:t>Comparative figure (AKA Odysseus and the Sirens)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Page 2 – focusing on learning and student context</a:t>
            </a:r>
          </a:p>
          <a:p>
            <a:pPr lvl="2"/>
            <a:r>
              <a:rPr lang="en-US" dirty="0" smtClean="0"/>
              <a:t>Individual objectives</a:t>
            </a:r>
          </a:p>
          <a:p>
            <a:pPr lvl="2"/>
            <a:r>
              <a:rPr lang="en-US" dirty="0" smtClean="0"/>
              <a:t>Student contextualizing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233</TotalTime>
  <Words>1131</Words>
  <Application>Microsoft Office PowerPoint</Application>
  <PresentationFormat>On-screen Show (4:3)</PresentationFormat>
  <Paragraphs>211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Sketchbook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  <vt:lpstr>Using IDEA Reports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IDEA Reports</dc:title>
  <dc:creator>Mark Salisbury</dc:creator>
  <cp:lastModifiedBy>Dyer, Kimberly</cp:lastModifiedBy>
  <cp:revision>25</cp:revision>
  <dcterms:created xsi:type="dcterms:W3CDTF">2012-08-12T14:46:55Z</dcterms:created>
  <dcterms:modified xsi:type="dcterms:W3CDTF">2012-08-16T15:52:47Z</dcterms:modified>
</cp:coreProperties>
</file>