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858000" cy="9144000"/>
  <p:embeddedFontLst>
    <p:embeddedFont>
      <p:font typeface="Roboto" panose="020B060402020202020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Architects Daughter" panose="020B0604020202020204"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On5Ca+RA7qYNFw1Xbwvg6v+9D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5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5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5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5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5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5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C:\Users\michaelwolf\Desktop\Documents\Augie Courses\NON-CURRENT COURSES\GEOL123 Bonaire\Bonaire SCUBA photos\GOPR1074.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85" name="Google Shape;85;p1"/>
          <p:cNvSpPr txBox="1"/>
          <p:nvPr/>
        </p:nvSpPr>
        <p:spPr>
          <a:xfrm>
            <a:off x="4613565" y="103910"/>
            <a:ext cx="4530435"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a:solidFill>
                  <a:schemeClr val="dk1"/>
                </a:solidFill>
                <a:latin typeface="Architects Daughter"/>
                <a:ea typeface="Architects Daughter"/>
                <a:cs typeface="Architects Daughter"/>
                <a:sym typeface="Architects Daughter"/>
              </a:rPr>
              <a:t>Why Bonaire</a:t>
            </a:r>
            <a:endParaRPr/>
          </a:p>
          <a:p>
            <a:pPr marL="0" marR="0" lvl="0" indent="0" algn="l" rtl="0">
              <a:spcBef>
                <a:spcPts val="0"/>
              </a:spcBef>
              <a:spcAft>
                <a:spcPts val="0"/>
              </a:spcAft>
              <a:buNone/>
            </a:pPr>
            <a:r>
              <a:rPr lang="en-US" sz="5400" b="1">
                <a:solidFill>
                  <a:schemeClr val="dk1"/>
                </a:solidFill>
                <a:latin typeface="Architects Daughter"/>
                <a:ea typeface="Architects Daughter"/>
                <a:cs typeface="Architects Daughter"/>
                <a:sym typeface="Architects Daughter"/>
              </a:rPr>
              <a:t>for  J-term?</a:t>
            </a:r>
            <a:endParaRPr sz="5400" b="1">
              <a:solidFill>
                <a:schemeClr val="dk1"/>
              </a:solidFill>
              <a:latin typeface="Architects Daughter"/>
              <a:ea typeface="Architects Daughter"/>
              <a:cs typeface="Architects Daughter"/>
              <a:sym typeface="Architects Daughter"/>
            </a:endParaRPr>
          </a:p>
        </p:txBody>
      </p:sp>
      <p:sp>
        <p:nvSpPr>
          <p:cNvPr id="86" name="Google Shape;86;p1"/>
          <p:cNvSpPr txBox="1"/>
          <p:nvPr/>
        </p:nvSpPr>
        <p:spPr>
          <a:xfrm>
            <a:off x="142336" y="5303597"/>
            <a:ext cx="285334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It’s not Illinois in January;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it’s the southern Caribbean!</a:t>
            </a:r>
            <a:endParaRPr sz="1800" b="1">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60" name="Google Shape;160;p10"/>
          <p:cNvSpPr/>
          <p:nvPr/>
        </p:nvSpPr>
        <p:spPr>
          <a:xfrm>
            <a:off x="754144" y="122548"/>
            <a:ext cx="7428322" cy="820132"/>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Communal lunches and breakfasts at home or on the outcrop.</a:t>
            </a:r>
            <a:endParaRPr sz="1800" b="1">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66" name="Google Shape;166;p11"/>
          <p:cNvSpPr txBox="1"/>
          <p:nvPr/>
        </p:nvSpPr>
        <p:spPr>
          <a:xfrm>
            <a:off x="3657600" y="1536569"/>
            <a:ext cx="42234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2"/>
                </a:solidFill>
                <a:latin typeface="Calibri"/>
                <a:ea typeface="Calibri"/>
                <a:cs typeface="Calibri"/>
                <a:sym typeface="Calibri"/>
              </a:rPr>
              <a:t>Nighttime camaraderie and study sessions</a:t>
            </a:r>
            <a:endParaRPr sz="1800" b="1">
              <a:solidFill>
                <a:schemeClr val="lt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2"/>
          <p:cNvPicPr preferRelativeResize="0"/>
          <p:nvPr/>
        </p:nvPicPr>
        <p:blipFill rotWithShape="1">
          <a:blip r:embed="rId3">
            <a:alphaModFix/>
          </a:blip>
          <a:srcRect/>
          <a:stretch/>
        </p:blipFill>
        <p:spPr>
          <a:xfrm>
            <a:off x="-1" y="2366"/>
            <a:ext cx="9147157" cy="6855634"/>
          </a:xfrm>
          <a:prstGeom prst="rect">
            <a:avLst/>
          </a:prstGeom>
          <a:noFill/>
          <a:ln>
            <a:noFill/>
          </a:ln>
        </p:spPr>
      </p:pic>
      <p:sp>
        <p:nvSpPr>
          <p:cNvPr id="172" name="Google Shape;172;p12"/>
          <p:cNvSpPr txBox="1"/>
          <p:nvPr/>
        </p:nvSpPr>
        <p:spPr>
          <a:xfrm>
            <a:off x="745407" y="188536"/>
            <a:ext cx="76531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Access to the ocean reefs from the Carib Inn is as easy as walking off the dock!</a:t>
            </a:r>
            <a:endParaRPr sz="1800" b="1">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3"/>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8" name="Google Shape;178;p13"/>
          <p:cNvSpPr txBox="1"/>
          <p:nvPr/>
        </p:nvSpPr>
        <p:spPr>
          <a:xfrm>
            <a:off x="169682" y="103695"/>
            <a:ext cx="63297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But we’ll also drive to many of our dive spots around the island. </a:t>
            </a:r>
            <a:endParaRPr sz="1800" b="1">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4" name="Google Shape;184;p14"/>
          <p:cNvSpPr txBox="1"/>
          <p:nvPr/>
        </p:nvSpPr>
        <p:spPr>
          <a:xfrm>
            <a:off x="169682" y="103695"/>
            <a:ext cx="45901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And we’ll use boats to reach other dive spots. </a:t>
            </a:r>
            <a:endParaRPr sz="1800" b="1">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0" name="Google Shape;190;p15"/>
          <p:cNvSpPr txBox="1"/>
          <p:nvPr/>
        </p:nvSpPr>
        <p:spPr>
          <a:xfrm>
            <a:off x="226243" y="94268"/>
            <a:ext cx="8858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Orientation dives allow all to gain experience and comfort with open ocean SCUBA diving…</a:t>
            </a:r>
            <a:endParaRPr sz="1800" b="1">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6"/>
          <p:cNvPicPr preferRelativeResize="0"/>
          <p:nvPr/>
        </p:nvPicPr>
        <p:blipFill rotWithShape="1">
          <a:blip r:embed="rId3">
            <a:alphaModFix/>
          </a:blip>
          <a:srcRect/>
          <a:stretch/>
        </p:blipFill>
        <p:spPr>
          <a:xfrm>
            <a:off x="3605645" y="2704234"/>
            <a:ext cx="5538355" cy="4153766"/>
          </a:xfrm>
          <a:prstGeom prst="rect">
            <a:avLst/>
          </a:prstGeom>
          <a:noFill/>
          <a:ln>
            <a:noFill/>
          </a:ln>
        </p:spPr>
      </p:pic>
      <p:pic>
        <p:nvPicPr>
          <p:cNvPr id="196" name="Google Shape;196;p16"/>
          <p:cNvPicPr preferRelativeResize="0"/>
          <p:nvPr/>
        </p:nvPicPr>
        <p:blipFill rotWithShape="1">
          <a:blip r:embed="rId4">
            <a:alphaModFix/>
          </a:blip>
          <a:srcRect l="14060" r="1844"/>
          <a:stretch/>
        </p:blipFill>
        <p:spPr>
          <a:xfrm rot="5400000">
            <a:off x="-265114" y="36514"/>
            <a:ext cx="4902203" cy="4371975"/>
          </a:xfrm>
          <a:prstGeom prst="rect">
            <a:avLst/>
          </a:prstGeom>
          <a:noFill/>
          <a:ln>
            <a:noFill/>
          </a:ln>
        </p:spPr>
      </p:pic>
      <p:sp>
        <p:nvSpPr>
          <p:cNvPr id="197" name="Google Shape;197;p16"/>
          <p:cNvSpPr txBox="1"/>
          <p:nvPr/>
        </p:nvSpPr>
        <p:spPr>
          <a:xfrm>
            <a:off x="4515482" y="273377"/>
            <a:ext cx="462851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 comfort which comes quickly. The buddy</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system is strictly enforced, of course; safety</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is always the highest priority. </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PADI or SSI SCUBA certification is required for any SCUBA diving; we strongly recommend all</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program participants to get certified and partake in the planned SCUBA diving activities. </a:t>
            </a:r>
            <a:endParaRPr sz="1800" b="1">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7" descr="C:\Users\michaelwolf\Desktop\Documents\Augie Courses\NON-CURRENT COURSES\GEOL123 Bonaire\Bonaire SCUBA photos\GOPR0905.JPG"/>
          <p:cNvPicPr preferRelativeResize="0"/>
          <p:nvPr/>
        </p:nvPicPr>
        <p:blipFill rotWithShape="1">
          <a:blip r:embed="rId3">
            <a:alphaModFix/>
          </a:blip>
          <a:srcRect l="15511" b="15551"/>
          <a:stretch/>
        </p:blipFill>
        <p:spPr>
          <a:xfrm>
            <a:off x="12700" y="-1"/>
            <a:ext cx="9131300" cy="6845301"/>
          </a:xfrm>
          <a:prstGeom prst="rect">
            <a:avLst/>
          </a:prstGeom>
          <a:noFill/>
          <a:ln>
            <a:noFill/>
          </a:ln>
        </p:spPr>
      </p:pic>
      <p:sp>
        <p:nvSpPr>
          <p:cNvPr id="203" name="Google Shape;203;p17"/>
          <p:cNvSpPr txBox="1"/>
          <p:nvPr/>
        </p:nvSpPr>
        <p:spPr>
          <a:xfrm>
            <a:off x="194885" y="245098"/>
            <a:ext cx="886427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However, snorkeling is an option, though there is no cost savings for </a:t>
            </a:r>
            <a:r>
              <a:rPr lang="en-US" sz="1800" b="1" i="1">
                <a:solidFill>
                  <a:schemeClr val="dk1"/>
                </a:solidFill>
                <a:latin typeface="Calibri"/>
                <a:ea typeface="Calibri"/>
                <a:cs typeface="Calibri"/>
                <a:sym typeface="Calibri"/>
              </a:rPr>
              <a:t>not</a:t>
            </a:r>
            <a:r>
              <a:rPr lang="en-US" sz="1800" b="1">
                <a:solidFill>
                  <a:schemeClr val="dk1"/>
                </a:solidFill>
                <a:latin typeface="Calibri"/>
                <a:ea typeface="Calibri"/>
                <a:cs typeface="Calibri"/>
                <a:sym typeface="Calibri"/>
              </a:rPr>
              <a:t> SCUBA diving.  All</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participants need to purchase mask, snorkel, fins, and wet suit. You may bring your own BCD (Buoyancy Compensator Device) and regulator, but if you don’t want to purchase them for this trip, the cost of renting them are included in the price of the program.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8" descr="C:\Users\michaelwolf\Desktop\Documents\Augie Courses\NON-CURRENT COURSES\GEOL123 Bonaire\Bonaire SCUBA photos\GOPR1150.JPG"/>
          <p:cNvPicPr preferRelativeResize="0"/>
          <p:nvPr/>
        </p:nvPicPr>
        <p:blipFill rotWithShape="1">
          <a:blip r:embed="rId3">
            <a:alphaModFix/>
          </a:blip>
          <a:srcRect/>
          <a:stretch/>
        </p:blipFill>
        <p:spPr>
          <a:xfrm>
            <a:off x="0" y="-8351"/>
            <a:ext cx="9144000" cy="6858000"/>
          </a:xfrm>
          <a:prstGeom prst="rect">
            <a:avLst/>
          </a:prstGeom>
          <a:noFill/>
          <a:ln>
            <a:noFill/>
          </a:ln>
        </p:spPr>
      </p:pic>
      <p:sp>
        <p:nvSpPr>
          <p:cNvPr id="209" name="Google Shape;209;p18"/>
          <p:cNvSpPr txBox="1"/>
          <p:nvPr/>
        </p:nvSpPr>
        <p:spPr>
          <a:xfrm>
            <a:off x="509048" y="358219"/>
            <a:ext cx="257351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SCUBA diving allows one to see the world in a new perspective (this is, after all, a water planet)!</a:t>
            </a:r>
            <a:endParaRPr sz="1800" b="1">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5" name="Google Shape;215;p19"/>
          <p:cNvSpPr txBox="1"/>
          <p:nvPr/>
        </p:nvSpPr>
        <p:spPr>
          <a:xfrm>
            <a:off x="2545238" y="480766"/>
            <a:ext cx="323883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dk1"/>
                </a:solidFill>
                <a:latin typeface="Calibri"/>
                <a:ea typeface="Calibri"/>
                <a:cs typeface="Calibri"/>
                <a:sym typeface="Calibri"/>
              </a:rPr>
              <a:t>It’s truly awesome !!</a:t>
            </a:r>
            <a:endParaRPr sz="2800" b="1" i="1">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p:nvPr/>
        </p:nvSpPr>
        <p:spPr>
          <a:xfrm>
            <a:off x="319218" y="117693"/>
            <a:ext cx="8569842" cy="67403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Roboto"/>
                <a:ea typeface="Roboto"/>
                <a:cs typeface="Roboto"/>
                <a:sym typeface="Roboto"/>
              </a:rPr>
              <a:t>Answers to FAQs about the Bonaire 2022 J-term geology program…</a:t>
            </a:r>
            <a:endParaRPr/>
          </a:p>
          <a:p>
            <a:pPr marL="0" marR="0" lvl="0" indent="0" algn="l" rtl="0">
              <a:spcBef>
                <a:spcPts val="0"/>
              </a:spcBef>
              <a:spcAft>
                <a:spcPts val="0"/>
              </a:spcAft>
              <a:buNone/>
            </a:pPr>
            <a:endParaRPr sz="1200" b="1">
              <a:solidFill>
                <a:schemeClr val="dk1"/>
              </a:solidFill>
              <a:latin typeface="Roboto"/>
              <a:ea typeface="Roboto"/>
              <a:cs typeface="Roboto"/>
              <a:sym typeface="Roboto"/>
            </a:endParaRPr>
          </a:p>
          <a:p>
            <a:pPr marL="0" marR="0" lvl="0" indent="0" algn="l" rtl="0">
              <a:spcBef>
                <a:spcPts val="0"/>
              </a:spcBef>
              <a:spcAft>
                <a:spcPts val="0"/>
              </a:spcAft>
              <a:buNone/>
            </a:pPr>
            <a:r>
              <a:rPr lang="en-US" sz="1200" b="1">
                <a:solidFill>
                  <a:schemeClr val="dk1"/>
                </a:solidFill>
                <a:latin typeface="Roboto"/>
                <a:ea typeface="Roboto"/>
                <a:cs typeface="Roboto"/>
                <a:sym typeface="Roboto"/>
              </a:rPr>
              <a:t>2022 Program Overview</a:t>
            </a: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Spend 2 weeks in the Netherlands Antilles island of Bonaire doing field work in Geology and exploring how this Caribbean island came to exist. The program offers coursework at two levels, a100-level introductory course for newcomers to the geological sciences, and a 300-level advanced course for majors and minors with a Geology or Biology background.</a:t>
            </a:r>
            <a:endParaRPr/>
          </a:p>
          <a:p>
            <a:pPr marL="0" marR="0" lvl="0" indent="0" algn="l" rtl="0">
              <a:spcBef>
                <a:spcPts val="0"/>
              </a:spcBef>
              <a:spcAft>
                <a:spcPts val="0"/>
              </a:spcAft>
              <a:buNone/>
            </a:pP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Students will spend the first week of J-Term on campus, learning the science behind geologic processes, and then head off to Bonaire, where they will see first-hand, both above and beneath the waves, just how the island came to be. Ocean swimming is integral to this program, so knowing how to swim is a requirement (all students must pass a pre-trip swim test). Spending time on the living (underwater) reef is also a highly valuable experience – integral to the program design – so SCUBA certification is very strongly advised; Augustana will offer a special HEPE SCUBA course during Fall term 2021 for Bonaire J-Term participants (however, snorkeling is a option). </a:t>
            </a:r>
            <a:endParaRPr/>
          </a:p>
          <a:p>
            <a:pPr marL="0" marR="0" lvl="0" indent="0" algn="l" rtl="0">
              <a:spcBef>
                <a:spcPts val="0"/>
              </a:spcBef>
              <a:spcAft>
                <a:spcPts val="0"/>
              </a:spcAft>
              <a:buNone/>
            </a:pPr>
            <a:endParaRPr sz="1200" b="1">
              <a:solidFill>
                <a:schemeClr val="dk1"/>
              </a:solidFill>
              <a:latin typeface="Roboto"/>
              <a:ea typeface="Roboto"/>
              <a:cs typeface="Roboto"/>
              <a:sym typeface="Roboto"/>
            </a:endParaRPr>
          </a:p>
          <a:p>
            <a:pPr marL="0" marR="0" lvl="0" indent="0" algn="l" rtl="0">
              <a:spcBef>
                <a:spcPts val="0"/>
              </a:spcBef>
              <a:spcAft>
                <a:spcPts val="0"/>
              </a:spcAft>
              <a:buNone/>
            </a:pPr>
            <a:r>
              <a:rPr lang="en-US" sz="1200" b="1">
                <a:solidFill>
                  <a:schemeClr val="dk1"/>
                </a:solidFill>
                <a:latin typeface="Roboto"/>
                <a:ea typeface="Roboto"/>
                <a:cs typeface="Roboto"/>
                <a:sym typeface="Roboto"/>
              </a:rPr>
              <a:t>Eligibility &amp; Program Cap</a:t>
            </a: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Requires a ≥2.00 GPA and sophomore or older status. Open to all majors, however the upper-level course option does have prerequisites: GEOL 201 or BIOL 200.  Program target is 20 students, 10 at each course level.</a:t>
            </a:r>
            <a:endParaRPr sz="1200">
              <a:solidFill>
                <a:schemeClr val="dk1"/>
              </a:solidFill>
              <a:latin typeface="Roboto"/>
              <a:ea typeface="Roboto"/>
              <a:cs typeface="Roboto"/>
              <a:sym typeface="Roboto"/>
            </a:endParaRPr>
          </a:p>
          <a:p>
            <a:pPr marL="0" marR="0" lvl="0" indent="0" algn="l" rtl="0">
              <a:spcBef>
                <a:spcPts val="0"/>
              </a:spcBef>
              <a:spcAft>
                <a:spcPts val="0"/>
              </a:spcAft>
              <a:buNone/>
            </a:pPr>
            <a:endParaRPr sz="1200" b="1">
              <a:solidFill>
                <a:schemeClr val="dk1"/>
              </a:solidFill>
              <a:latin typeface="Roboto"/>
              <a:ea typeface="Roboto"/>
              <a:cs typeface="Roboto"/>
              <a:sym typeface="Roboto"/>
            </a:endParaRPr>
          </a:p>
          <a:p>
            <a:pPr marL="0" marR="0" lvl="0" indent="0" algn="l" rtl="0">
              <a:spcBef>
                <a:spcPts val="0"/>
              </a:spcBef>
              <a:spcAft>
                <a:spcPts val="0"/>
              </a:spcAft>
              <a:buNone/>
            </a:pPr>
            <a:r>
              <a:rPr lang="en-US" sz="1200" b="1">
                <a:solidFill>
                  <a:schemeClr val="dk1"/>
                </a:solidFill>
                <a:latin typeface="Roboto"/>
                <a:ea typeface="Roboto"/>
                <a:cs typeface="Roboto"/>
                <a:sym typeface="Roboto"/>
              </a:rPr>
              <a:t>Courses &amp; Credits</a:t>
            </a: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This program offers parallel 4-credit courses at two levels of experience with Geology (students in both courses will work together on-island):</a:t>
            </a: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GEOL 123 (PN): Build Me An Island: Introduction to geology through study of processes of island formation.</a:t>
            </a:r>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GEOL 321 (PN): Carbonate Sedimentology &amp; Paleoecology.  This upper-level course in field research is for students with a background in Geology or Biology.  Prerequisite:  BIOL 200 or GEOL 201.</a:t>
            </a:r>
            <a:endParaRPr/>
          </a:p>
          <a:p>
            <a:pPr marL="0" marR="0" lvl="0" indent="0" algn="l" rtl="0">
              <a:spcBef>
                <a:spcPts val="0"/>
              </a:spcBef>
              <a:spcAft>
                <a:spcPts val="0"/>
              </a:spcAft>
              <a:buNone/>
            </a:pP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b="1">
                <a:solidFill>
                  <a:schemeClr val="dk1"/>
                </a:solidFill>
                <a:latin typeface="Roboto"/>
                <a:ea typeface="Roboto"/>
                <a:cs typeface="Roboto"/>
                <a:sym typeface="Roboto"/>
              </a:rPr>
              <a:t>Program Costs</a:t>
            </a:r>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Tentative fee: $3,995 (Augie Choice available to Juniors and Seniors).</a:t>
            </a: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Cost Includes: Airfare, lodging, on-island SCUBA diving, on-island breakfasts &amp; lunches, excursions, ground transportation, park entrance fees, and standard health insurance; no discount for snorkel-only option.</a:t>
            </a:r>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Does not include: basic gear (mask, fins, snorkel, wetsuit, waterproof flashlight), dinners, food during travel to/from Bonaire, discretionary spending, Passport or vaccination fees, $180 PADI SCUBA certification fee, if you’re not already certified, and required $77 DAN dive membership &amp; dive insurance.</a:t>
            </a:r>
            <a:endParaRPr/>
          </a:p>
          <a:p>
            <a:pPr marL="0" marR="0" lvl="0" indent="0" algn="l" rtl="0">
              <a:spcBef>
                <a:spcPts val="0"/>
              </a:spcBef>
              <a:spcAft>
                <a:spcPts val="0"/>
              </a:spcAft>
              <a:buNone/>
            </a:pP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b="1">
                <a:solidFill>
                  <a:schemeClr val="dk1"/>
                </a:solidFill>
                <a:latin typeface="Roboto"/>
                <a:ea typeface="Roboto"/>
                <a:cs typeface="Roboto"/>
                <a:sym typeface="Roboto"/>
              </a:rPr>
              <a:t>Faculty Contacts</a:t>
            </a: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For more information, please contact geology professors:  </a:t>
            </a:r>
            <a:endParaRPr sz="1200">
              <a:solidFill>
                <a:schemeClr val="dk1"/>
              </a:solidFill>
              <a:latin typeface="Roboto"/>
              <a:ea typeface="Roboto"/>
              <a:cs typeface="Roboto"/>
              <a:sym typeface="Roboto"/>
            </a:endParaRPr>
          </a:p>
          <a:p>
            <a:pPr marL="0" marR="0" lvl="0" indent="0" algn="l" rtl="0">
              <a:spcBef>
                <a:spcPts val="0"/>
              </a:spcBef>
              <a:spcAft>
                <a:spcPts val="0"/>
              </a:spcAft>
              <a:buNone/>
            </a:pPr>
            <a:r>
              <a:rPr lang="en-US" sz="1200">
                <a:solidFill>
                  <a:schemeClr val="dk1"/>
                </a:solidFill>
                <a:latin typeface="Roboto"/>
                <a:ea typeface="Roboto"/>
                <a:cs typeface="Roboto"/>
                <a:sym typeface="Roboto"/>
              </a:rPr>
              <a:t>Dr. M. Wolf (michaelwolf@augustana.edu)  or  Dr. K. Arkle (kelseyarkle@augustana.edu) </a:t>
            </a:r>
            <a:endParaRPr sz="1200" b="0" i="0">
              <a:solidFill>
                <a:schemeClr val="dk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0"/>
          <p:cNvPicPr preferRelativeResize="0"/>
          <p:nvPr/>
        </p:nvPicPr>
        <p:blipFill rotWithShape="1">
          <a:blip r:embed="rId3">
            <a:alphaModFix/>
          </a:blip>
          <a:srcRect t="5185" b="12839"/>
          <a:stretch/>
        </p:blipFill>
        <p:spPr>
          <a:xfrm rot="5400000">
            <a:off x="-1320800" y="1320800"/>
            <a:ext cx="6858000" cy="4216400"/>
          </a:xfrm>
          <a:prstGeom prst="rect">
            <a:avLst/>
          </a:prstGeom>
          <a:noFill/>
          <a:ln>
            <a:noFill/>
          </a:ln>
        </p:spPr>
      </p:pic>
      <p:pic>
        <p:nvPicPr>
          <p:cNvPr id="221" name="Google Shape;221;p20"/>
          <p:cNvPicPr preferRelativeResize="0"/>
          <p:nvPr/>
        </p:nvPicPr>
        <p:blipFill rotWithShape="1">
          <a:blip r:embed="rId4">
            <a:alphaModFix/>
          </a:blip>
          <a:srcRect l="11358" r="11109"/>
          <a:stretch/>
        </p:blipFill>
        <p:spPr>
          <a:xfrm>
            <a:off x="5156200" y="0"/>
            <a:ext cx="39878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1"/>
          <p:cNvPicPr preferRelativeResize="0"/>
          <p:nvPr/>
        </p:nvPicPr>
        <p:blipFill rotWithShape="1">
          <a:blip r:embed="rId3">
            <a:alphaModFix/>
          </a:blip>
          <a:srcRect l="40577" t="47342" r="9561" b="20573"/>
          <a:stretch/>
        </p:blipFill>
        <p:spPr>
          <a:xfrm>
            <a:off x="200697" y="4169396"/>
            <a:ext cx="5636953" cy="2590800"/>
          </a:xfrm>
          <a:prstGeom prst="rect">
            <a:avLst/>
          </a:prstGeom>
          <a:noFill/>
          <a:ln>
            <a:noFill/>
          </a:ln>
        </p:spPr>
      </p:pic>
      <p:pic>
        <p:nvPicPr>
          <p:cNvPr id="227" name="Google Shape;227;p21"/>
          <p:cNvPicPr preferRelativeResize="0"/>
          <p:nvPr/>
        </p:nvPicPr>
        <p:blipFill rotWithShape="1">
          <a:blip r:embed="rId4">
            <a:alphaModFix/>
          </a:blip>
          <a:srcRect l="29513" t="8723" r="38207" b="33730"/>
          <a:stretch/>
        </p:blipFill>
        <p:spPr>
          <a:xfrm>
            <a:off x="6019800" y="2895600"/>
            <a:ext cx="3111500" cy="3962400"/>
          </a:xfrm>
          <a:prstGeom prst="rect">
            <a:avLst/>
          </a:prstGeom>
          <a:noFill/>
          <a:ln>
            <a:noFill/>
          </a:ln>
        </p:spPr>
      </p:pic>
      <p:pic>
        <p:nvPicPr>
          <p:cNvPr id="228" name="Google Shape;228;p21"/>
          <p:cNvPicPr preferRelativeResize="0"/>
          <p:nvPr/>
        </p:nvPicPr>
        <p:blipFill rotWithShape="1">
          <a:blip r:embed="rId5">
            <a:alphaModFix/>
          </a:blip>
          <a:srcRect l="877" t="6914" r="4400" b="32344"/>
          <a:stretch/>
        </p:blipFill>
        <p:spPr>
          <a:xfrm>
            <a:off x="87575" y="443060"/>
            <a:ext cx="7605132" cy="3657600"/>
          </a:xfrm>
          <a:prstGeom prst="rect">
            <a:avLst/>
          </a:prstGeom>
          <a:noFill/>
          <a:ln>
            <a:noFill/>
          </a:ln>
        </p:spPr>
      </p:pic>
      <p:sp>
        <p:nvSpPr>
          <p:cNvPr id="229" name="Google Shape;229;p21"/>
          <p:cNvSpPr txBox="1"/>
          <p:nvPr/>
        </p:nvSpPr>
        <p:spPr>
          <a:xfrm>
            <a:off x="301657" y="52657"/>
            <a:ext cx="46603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Just a few of the amazing creatures you’ll see…</a:t>
            </a:r>
            <a:endParaRPr sz="1800" b="1">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5" name="Google Shape;235;p22"/>
          <p:cNvSpPr txBox="1"/>
          <p:nvPr/>
        </p:nvSpPr>
        <p:spPr>
          <a:xfrm>
            <a:off x="4572000" y="301659"/>
            <a:ext cx="24128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Underwater field work.</a:t>
            </a:r>
            <a:endParaRPr sz="1800" b="1">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3"/>
          <p:cNvPicPr preferRelativeResize="0"/>
          <p:nvPr/>
        </p:nvPicPr>
        <p:blipFill rotWithShape="1">
          <a:blip r:embed="rId3">
            <a:alphaModFix/>
          </a:blip>
          <a:srcRect l="18994" r="8518"/>
          <a:stretch/>
        </p:blipFill>
        <p:spPr>
          <a:xfrm rot="5400000">
            <a:off x="1046296" y="-119195"/>
            <a:ext cx="6873609" cy="7112000"/>
          </a:xfrm>
          <a:prstGeom prst="rect">
            <a:avLst/>
          </a:prstGeom>
          <a:noFill/>
          <a:ln>
            <a:noFill/>
          </a:ln>
        </p:spPr>
      </p:pic>
      <p:sp>
        <p:nvSpPr>
          <p:cNvPr id="241" name="Google Shape;241;p23"/>
          <p:cNvSpPr txBox="1"/>
          <p:nvPr/>
        </p:nvSpPr>
        <p:spPr>
          <a:xfrm>
            <a:off x="1404593" y="348794"/>
            <a:ext cx="24920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Surveying the coral reef.</a:t>
            </a:r>
            <a:endParaRPr sz="1800" b="1">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4"/>
          <p:cNvPicPr preferRelativeResize="0"/>
          <p:nvPr/>
        </p:nvPicPr>
        <p:blipFill rotWithShape="1">
          <a:blip r:embed="rId3">
            <a:alphaModFix/>
          </a:blip>
          <a:srcRect l="9201" t="-866" r="1942" b="11389"/>
          <a:stretch/>
        </p:blipFill>
        <p:spPr>
          <a:xfrm>
            <a:off x="12700" y="-50800"/>
            <a:ext cx="9131300" cy="6896100"/>
          </a:xfrm>
          <a:prstGeom prst="rect">
            <a:avLst/>
          </a:prstGeom>
          <a:noFill/>
          <a:ln>
            <a:noFill/>
          </a:ln>
        </p:spPr>
      </p:pic>
      <p:sp>
        <p:nvSpPr>
          <p:cNvPr id="247" name="Google Shape;247;p24"/>
          <p:cNvSpPr txBox="1"/>
          <p:nvPr/>
        </p:nvSpPr>
        <p:spPr>
          <a:xfrm>
            <a:off x="2903455" y="1046375"/>
            <a:ext cx="599157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D8D8D8"/>
                </a:solidFill>
                <a:latin typeface="Calibri"/>
                <a:ea typeface="Calibri"/>
                <a:cs typeface="Calibri"/>
                <a:sym typeface="Calibri"/>
              </a:rPr>
              <a:t>Just because it’s (field) work doesn’t mean it’s </a:t>
            </a:r>
            <a:r>
              <a:rPr lang="en-US" sz="2000" b="1" i="1">
                <a:solidFill>
                  <a:srgbClr val="D8D8D8"/>
                </a:solidFill>
                <a:latin typeface="Calibri"/>
                <a:ea typeface="Calibri"/>
                <a:cs typeface="Calibri"/>
                <a:sym typeface="Calibri"/>
              </a:rPr>
              <a:t>not</a:t>
            </a:r>
            <a:r>
              <a:rPr lang="en-US" sz="2000" b="1">
                <a:solidFill>
                  <a:srgbClr val="D8D8D8"/>
                </a:solidFill>
                <a:latin typeface="Calibri"/>
                <a:ea typeface="Calibri"/>
                <a:cs typeface="Calibri"/>
                <a:sym typeface="Calibri"/>
              </a:rPr>
              <a:t> fun!</a:t>
            </a:r>
            <a:endParaRPr sz="2000" b="1">
              <a:solidFill>
                <a:srgbClr val="D8D8D8"/>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3" name="Google Shape;253;p25"/>
          <p:cNvSpPr txBox="1"/>
          <p:nvPr/>
        </p:nvSpPr>
        <p:spPr>
          <a:xfrm>
            <a:off x="489330" y="348792"/>
            <a:ext cx="70904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There’s so much to learn about the environmental interactions between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the biologic and geologic worlds, even in the shallowest of water.</a:t>
            </a:r>
            <a:endParaRPr sz="1800" b="1">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6"/>
          <p:cNvPicPr preferRelativeResize="0"/>
          <p:nvPr/>
        </p:nvPicPr>
        <p:blipFill rotWithShape="1">
          <a:blip r:embed="rId3">
            <a:alphaModFix/>
          </a:blip>
          <a:srcRect l="1627" t="7179" r="30758"/>
          <a:stretch/>
        </p:blipFill>
        <p:spPr>
          <a:xfrm rot="5400000">
            <a:off x="101598" y="-114298"/>
            <a:ext cx="6858004" cy="7061200"/>
          </a:xfrm>
          <a:prstGeom prst="rect">
            <a:avLst/>
          </a:prstGeom>
          <a:noFill/>
          <a:ln>
            <a:noFill/>
          </a:ln>
        </p:spPr>
      </p:pic>
      <p:sp>
        <p:nvSpPr>
          <p:cNvPr id="259" name="Google Shape;259;p26"/>
          <p:cNvSpPr txBox="1"/>
          <p:nvPr/>
        </p:nvSpPr>
        <p:spPr>
          <a:xfrm>
            <a:off x="3172045" y="6184127"/>
            <a:ext cx="7104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00"/>
                </a:solidFill>
                <a:latin typeface="Calibri"/>
                <a:ea typeface="Calibri"/>
                <a:cs typeface="Calibri"/>
                <a:sym typeface="Calibri"/>
              </a:rPr>
              <a:t>EEL !!</a:t>
            </a:r>
            <a:endParaRPr sz="1800" b="1">
              <a:solidFill>
                <a:srgbClr val="FFFF00"/>
              </a:solidFill>
              <a:latin typeface="Calibri"/>
              <a:ea typeface="Calibri"/>
              <a:cs typeface="Calibri"/>
              <a:sym typeface="Calibri"/>
            </a:endParaRPr>
          </a:p>
        </p:txBody>
      </p:sp>
      <p:sp>
        <p:nvSpPr>
          <p:cNvPr id="260" name="Google Shape;260;p26"/>
          <p:cNvSpPr/>
          <p:nvPr/>
        </p:nvSpPr>
        <p:spPr>
          <a:xfrm>
            <a:off x="4025900" y="6070600"/>
            <a:ext cx="1422400" cy="596386"/>
          </a:xfrm>
          <a:prstGeom prst="ellipse">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1" name="Google Shape;261;p26"/>
          <p:cNvPicPr preferRelativeResize="0"/>
          <p:nvPr/>
        </p:nvPicPr>
        <p:blipFill rotWithShape="1">
          <a:blip r:embed="rId4">
            <a:alphaModFix/>
          </a:blip>
          <a:srcRect/>
          <a:stretch/>
        </p:blipFill>
        <p:spPr>
          <a:xfrm>
            <a:off x="7357872" y="12192"/>
            <a:ext cx="1786128" cy="68458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7"/>
          <p:cNvPicPr preferRelativeResize="0"/>
          <p:nvPr/>
        </p:nvPicPr>
        <p:blipFill rotWithShape="1">
          <a:blip r:embed="rId3">
            <a:alphaModFix/>
          </a:blip>
          <a:srcRect l="19801" r="19900"/>
          <a:stretch/>
        </p:blipFill>
        <p:spPr>
          <a:xfrm rot="5400000">
            <a:off x="896109" y="-1385871"/>
            <a:ext cx="7351782" cy="9144000"/>
          </a:xfrm>
          <a:prstGeom prst="rect">
            <a:avLst/>
          </a:prstGeom>
          <a:noFill/>
          <a:ln>
            <a:noFill/>
          </a:ln>
        </p:spPr>
      </p:pic>
      <p:sp>
        <p:nvSpPr>
          <p:cNvPr id="267" name="Google Shape;267;p27"/>
          <p:cNvSpPr txBox="1"/>
          <p:nvPr/>
        </p:nvSpPr>
        <p:spPr>
          <a:xfrm>
            <a:off x="482600" y="0"/>
            <a:ext cx="614706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E3C7E0"/>
                </a:solidFill>
                <a:latin typeface="Calibri"/>
                <a:ea typeface="Calibri"/>
                <a:cs typeface="Calibri"/>
                <a:sym typeface="Calibri"/>
              </a:rPr>
              <a:t>And there’s a whole other world of creatures that come </a:t>
            </a:r>
            <a:endParaRPr/>
          </a:p>
          <a:p>
            <a:pPr marL="0" marR="0" lvl="0" indent="0" algn="l" rtl="0">
              <a:spcBef>
                <a:spcPts val="0"/>
              </a:spcBef>
              <a:spcAft>
                <a:spcPts val="0"/>
              </a:spcAft>
              <a:buNone/>
            </a:pPr>
            <a:r>
              <a:rPr lang="en-US" sz="2000" b="1">
                <a:solidFill>
                  <a:srgbClr val="E3C7E0"/>
                </a:solidFill>
                <a:latin typeface="Calibri"/>
                <a:ea typeface="Calibri"/>
                <a:cs typeface="Calibri"/>
                <a:sym typeface="Calibri"/>
              </a:rPr>
              <a:t>out at night for us to discover right off the dock!</a:t>
            </a:r>
            <a:endParaRPr sz="2000" b="1">
              <a:solidFill>
                <a:srgbClr val="E3C7E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3" name="Google Shape;273;p28"/>
          <p:cNvSpPr txBox="1"/>
          <p:nvPr/>
        </p:nvSpPr>
        <p:spPr>
          <a:xfrm>
            <a:off x="457200" y="279400"/>
            <a:ext cx="79113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Observation of modern marine organisms is only part of the Bonaire experience. </a:t>
            </a:r>
            <a:endParaRPr sz="1800" b="1">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2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9" name="Google Shape;279;p29"/>
          <p:cNvSpPr txBox="1"/>
          <p:nvPr/>
        </p:nvSpPr>
        <p:spPr>
          <a:xfrm>
            <a:off x="0" y="0"/>
            <a:ext cx="55511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We’ll spend time right along the coast, studying those</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ancient-to-modern and marine-to-terrestrial transitions.</a:t>
            </a:r>
            <a:endParaRPr sz="1800" b="1">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pSp>
        <p:nvGrpSpPr>
          <p:cNvPr id="96" name="Google Shape;96;p3"/>
          <p:cNvGrpSpPr/>
          <p:nvPr/>
        </p:nvGrpSpPr>
        <p:grpSpPr>
          <a:xfrm>
            <a:off x="-1" y="2085975"/>
            <a:ext cx="9144000" cy="4772025"/>
            <a:chOff x="36945" y="914400"/>
            <a:chExt cx="8956288" cy="4648200"/>
          </a:xfrm>
        </p:grpSpPr>
        <p:pic>
          <p:nvPicPr>
            <p:cNvPr id="97" name="Google Shape;97;p3"/>
            <p:cNvPicPr preferRelativeResize="0"/>
            <p:nvPr/>
          </p:nvPicPr>
          <p:blipFill rotWithShape="1">
            <a:blip r:embed="rId3">
              <a:alphaModFix/>
            </a:blip>
            <a:srcRect/>
            <a:stretch/>
          </p:blipFill>
          <p:spPr>
            <a:xfrm>
              <a:off x="36945" y="914400"/>
              <a:ext cx="8956288" cy="4648200"/>
            </a:xfrm>
            <a:prstGeom prst="rect">
              <a:avLst/>
            </a:prstGeom>
            <a:noFill/>
            <a:ln>
              <a:noFill/>
            </a:ln>
          </p:spPr>
        </p:pic>
        <p:sp>
          <p:nvSpPr>
            <p:cNvPr id="98" name="Google Shape;98;p3"/>
            <p:cNvSpPr/>
            <p:nvPr/>
          </p:nvSpPr>
          <p:spPr>
            <a:xfrm rot="694293">
              <a:off x="4809262" y="4115673"/>
              <a:ext cx="955964" cy="285686"/>
            </a:xfrm>
            <a:prstGeom prst="ellipse">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3"/>
            <p:cNvSpPr/>
            <p:nvPr/>
          </p:nvSpPr>
          <p:spPr>
            <a:xfrm>
              <a:off x="4312227" y="2919845"/>
              <a:ext cx="2182091" cy="1963882"/>
            </a:xfrm>
            <a:prstGeom prst="rect">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00" name="Google Shape;100;p3"/>
          <p:cNvSpPr txBox="1"/>
          <p:nvPr/>
        </p:nvSpPr>
        <p:spPr>
          <a:xfrm>
            <a:off x="190500" y="196836"/>
            <a:ext cx="8953499"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An oft-stated geologic maxim, “if you want to be a better geologist, you need to see more rocks” is a guiding principle for this program, even though many of you are not geologists. Even if you’re not a science major, truly understanding how science is done is fundamental to your liberal arts education; our modern world requires us to logically evaluate all sorts of complex information, and deepening your knowledge of the scientific method will enhance your abilities to make rational decisions in many aspects of your life. </a:t>
            </a:r>
            <a:endParaRPr/>
          </a:p>
        </p:txBody>
      </p:sp>
      <p:sp>
        <p:nvSpPr>
          <p:cNvPr id="101" name="Google Shape;101;p3"/>
          <p:cNvSpPr txBox="1"/>
          <p:nvPr/>
        </p:nvSpPr>
        <p:spPr>
          <a:xfrm>
            <a:off x="5407095" y="5945699"/>
            <a:ext cx="12563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area of next slide</a:t>
            </a:r>
            <a:endParaRPr sz="1200">
              <a:solidFill>
                <a:schemeClr val="dk1"/>
              </a:solidFill>
              <a:latin typeface="Calibri"/>
              <a:ea typeface="Calibri"/>
              <a:cs typeface="Calibri"/>
              <a:sym typeface="Calibri"/>
            </a:endParaRPr>
          </a:p>
        </p:txBody>
      </p:sp>
      <p:sp>
        <p:nvSpPr>
          <p:cNvPr id="102" name="Google Shape;102;p3"/>
          <p:cNvSpPr/>
          <p:nvPr/>
        </p:nvSpPr>
        <p:spPr>
          <a:xfrm>
            <a:off x="3667125" y="2055605"/>
            <a:ext cx="5476874"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You will learn to understand the natural world better by observing its subtle and not-so-subtle geologic features with focused intensity. We caution you that you’ll never view another mountain, cliff, beach, or any geologic feature in quite the same way; you will forever need – and be able – to interpret and understand the wonders of the Earth – it’s called the geologist’s “curse” !!</a:t>
            </a:r>
            <a:endParaRPr sz="1800" b="1">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5" name="Google Shape;285;p30"/>
          <p:cNvSpPr txBox="1"/>
          <p:nvPr/>
        </p:nvSpPr>
        <p:spPr>
          <a:xfrm>
            <a:off x="266700" y="203200"/>
            <a:ext cx="57080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Uplifted, wave-cut coral reef terraces tell an ancient story.</a:t>
            </a:r>
            <a:endParaRPr sz="1800" b="1">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1" name="Google Shape;291;p31"/>
          <p:cNvSpPr txBox="1"/>
          <p:nvPr/>
        </p:nvSpPr>
        <p:spPr>
          <a:xfrm>
            <a:off x="241300" y="139700"/>
            <a:ext cx="68982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And randomly strewn boulders tell another part of the island’s history.</a:t>
            </a:r>
            <a:endParaRPr sz="1800" b="1">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7" name="Google Shape;297;p32"/>
          <p:cNvSpPr/>
          <p:nvPr/>
        </p:nvSpPr>
        <p:spPr>
          <a:xfrm>
            <a:off x="0" y="0"/>
            <a:ext cx="9010650"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DDD9C3"/>
                </a:solidFill>
                <a:latin typeface="Arial"/>
                <a:ea typeface="Arial"/>
                <a:cs typeface="Arial"/>
                <a:sym typeface="Arial"/>
              </a:rPr>
              <a:t>“My peak experience comes from my study abroad J-term in Bonaire in the Caribbean. The class associated with the trip was geology, which clearly has nothing to do with my field of study. Despite being out of my normal realm of studies, I learned a ton of new information and had the experience of a lifetime. From SCUBA diving to hikes in the national park, I will remember this experience for the rest of my life.”</a:t>
            </a:r>
            <a:endParaRPr sz="1800">
              <a:solidFill>
                <a:srgbClr val="DDD9C3"/>
              </a:solidFill>
              <a:latin typeface="Calibri"/>
              <a:ea typeface="Calibri"/>
              <a:cs typeface="Calibri"/>
              <a:sym typeface="Calibri"/>
            </a:endParaRPr>
          </a:p>
        </p:txBody>
      </p:sp>
      <p:sp>
        <p:nvSpPr>
          <p:cNvPr id="298" name="Google Shape;298;p32"/>
          <p:cNvSpPr/>
          <p:nvPr/>
        </p:nvSpPr>
        <p:spPr>
          <a:xfrm>
            <a:off x="6056630" y="1760975"/>
            <a:ext cx="3087370" cy="129266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00437B"/>
                </a:solidFill>
                <a:latin typeface="Arial"/>
                <a:ea typeface="Arial"/>
                <a:cs typeface="Arial"/>
                <a:sym typeface="Arial"/>
              </a:rPr>
              <a:t>from </a:t>
            </a:r>
            <a:r>
              <a:rPr lang="en-US" sz="1800">
                <a:solidFill>
                  <a:srgbClr val="00437B"/>
                </a:solidFill>
                <a:latin typeface="Arial"/>
                <a:ea typeface="Arial"/>
                <a:cs typeface="Arial"/>
                <a:sym typeface="Arial"/>
              </a:rPr>
              <a:t>Chandler Behrens’ (’20) </a:t>
            </a:r>
            <a:endParaRPr/>
          </a:p>
          <a:p>
            <a:pPr marL="0" marR="0" lvl="0" indent="0" algn="r" rtl="0">
              <a:spcBef>
                <a:spcPts val="0"/>
              </a:spcBef>
              <a:spcAft>
                <a:spcPts val="0"/>
              </a:spcAft>
              <a:buNone/>
            </a:pPr>
            <a:r>
              <a:rPr lang="en-US" sz="1600">
                <a:solidFill>
                  <a:srgbClr val="00437B"/>
                </a:solidFill>
                <a:latin typeface="Arial"/>
                <a:ea typeface="Arial"/>
                <a:cs typeface="Arial"/>
                <a:sym typeface="Arial"/>
              </a:rPr>
              <a:t>“More Than I Imagined” </a:t>
            </a:r>
            <a:endParaRPr/>
          </a:p>
          <a:p>
            <a:pPr marL="0" marR="0" lvl="0" indent="0" algn="r" rtl="0">
              <a:spcBef>
                <a:spcPts val="0"/>
              </a:spcBef>
              <a:spcAft>
                <a:spcPts val="0"/>
              </a:spcAft>
              <a:buNone/>
            </a:pPr>
            <a:r>
              <a:rPr lang="en-US" sz="1600">
                <a:solidFill>
                  <a:srgbClr val="00437B"/>
                </a:solidFill>
                <a:latin typeface="Arial"/>
                <a:ea typeface="Arial"/>
                <a:cs typeface="Arial"/>
                <a:sym typeface="Arial"/>
              </a:rPr>
              <a:t>senior reflection</a:t>
            </a:r>
            <a:endParaRPr/>
          </a:p>
          <a:p>
            <a:pPr marL="0" marR="0" lvl="0" indent="0" algn="r" rtl="0">
              <a:spcBef>
                <a:spcPts val="0"/>
              </a:spcBef>
              <a:spcAft>
                <a:spcPts val="0"/>
              </a:spcAft>
              <a:buNone/>
            </a:pPr>
            <a:r>
              <a:rPr lang="en-US" sz="1400" b="0" i="0">
                <a:solidFill>
                  <a:srgbClr val="00437B"/>
                </a:solidFill>
                <a:latin typeface="Arial"/>
                <a:ea typeface="Arial"/>
                <a:cs typeface="Arial"/>
                <a:sym typeface="Arial"/>
              </a:rPr>
              <a:t>(economics &amp; business </a:t>
            </a:r>
            <a:endParaRPr/>
          </a:p>
          <a:p>
            <a:pPr marL="0" marR="0" lvl="0" indent="0" algn="r" rtl="0">
              <a:spcBef>
                <a:spcPts val="0"/>
              </a:spcBef>
              <a:spcAft>
                <a:spcPts val="0"/>
              </a:spcAft>
              <a:buNone/>
            </a:pPr>
            <a:r>
              <a:rPr lang="en-US" sz="1400" b="0" i="0">
                <a:solidFill>
                  <a:srgbClr val="00437B"/>
                </a:solidFill>
                <a:latin typeface="Arial"/>
                <a:ea typeface="Arial"/>
                <a:cs typeface="Arial"/>
                <a:sym typeface="Arial"/>
              </a:rPr>
              <a:t>admin-finance major)</a:t>
            </a:r>
            <a:endParaRPr sz="1400" b="0" i="0">
              <a:solidFill>
                <a:srgbClr val="00437B"/>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3"/>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4" name="Google Shape;304;p33"/>
          <p:cNvSpPr txBox="1"/>
          <p:nvPr/>
        </p:nvSpPr>
        <p:spPr>
          <a:xfrm>
            <a:off x="233680" y="132080"/>
            <a:ext cx="6673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Sometimes “observation” means tasting the sediment for grittiness!</a:t>
            </a:r>
            <a:endParaRPr sz="1800" b="1">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4"/>
          <p:cNvPicPr preferRelativeResize="0"/>
          <p:nvPr/>
        </p:nvPicPr>
        <p:blipFill rotWithShape="1">
          <a:blip r:embed="rId3">
            <a:alphaModFix/>
          </a:blip>
          <a:srcRect r="7963" b="7654"/>
          <a:stretch/>
        </p:blipFill>
        <p:spPr>
          <a:xfrm rot="5400000">
            <a:off x="3134626" y="848626"/>
            <a:ext cx="6858000" cy="5160748"/>
          </a:xfrm>
          <a:prstGeom prst="rect">
            <a:avLst/>
          </a:prstGeom>
          <a:noFill/>
          <a:ln>
            <a:noFill/>
          </a:ln>
        </p:spPr>
      </p:pic>
      <p:pic>
        <p:nvPicPr>
          <p:cNvPr id="310" name="Google Shape;310;p34"/>
          <p:cNvPicPr preferRelativeResize="0"/>
          <p:nvPr/>
        </p:nvPicPr>
        <p:blipFill rotWithShape="1">
          <a:blip r:embed="rId4">
            <a:alphaModFix/>
          </a:blip>
          <a:srcRect/>
          <a:stretch/>
        </p:blipFill>
        <p:spPr>
          <a:xfrm rot="5400000">
            <a:off x="-857250" y="857250"/>
            <a:ext cx="6858000" cy="5143500"/>
          </a:xfrm>
          <a:prstGeom prst="rect">
            <a:avLst/>
          </a:prstGeom>
          <a:noFill/>
          <a:ln>
            <a:noFill/>
          </a:ln>
        </p:spPr>
      </p:pic>
      <p:sp>
        <p:nvSpPr>
          <p:cNvPr id="311" name="Google Shape;311;p34"/>
          <p:cNvSpPr txBox="1"/>
          <p:nvPr/>
        </p:nvSpPr>
        <p:spPr>
          <a:xfrm>
            <a:off x="1094829" y="-81280"/>
            <a:ext cx="52813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Exploring the landforms, from beaches to  </a:t>
            </a:r>
            <a:r>
              <a:rPr lang="en-US" sz="1800" b="1">
                <a:solidFill>
                  <a:srgbClr val="F2F2F2"/>
                </a:solidFill>
                <a:latin typeface="Calibri"/>
                <a:ea typeface="Calibri"/>
                <a:cs typeface="Calibri"/>
                <a:sym typeface="Calibri"/>
              </a:rPr>
              <a:t>cliff caves.</a:t>
            </a:r>
            <a:endParaRPr sz="1800" b="1">
              <a:solidFill>
                <a:srgbClr val="F2F2F2"/>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7" name="Google Shape;317;p35"/>
          <p:cNvSpPr txBox="1"/>
          <p:nvPr/>
        </p:nvSpPr>
        <p:spPr>
          <a:xfrm>
            <a:off x="5648960" y="162560"/>
            <a:ext cx="329013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Scramble over fantastic volcanic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features while collecting data.</a:t>
            </a:r>
            <a:endParaRPr sz="1800" b="1">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23" name="Google Shape;323;p36"/>
          <p:cNvSpPr txBox="1"/>
          <p:nvPr/>
        </p:nvSpPr>
        <p:spPr>
          <a:xfrm>
            <a:off x="5405120" y="182880"/>
            <a:ext cx="35484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Then upward, to the mountain top.</a:t>
            </a:r>
            <a:endParaRPr sz="1800" b="1">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7"/>
          <p:cNvPicPr preferRelativeResize="0"/>
          <p:nvPr/>
        </p:nvPicPr>
        <p:blipFill rotWithShape="1">
          <a:blip r:embed="rId3">
            <a:alphaModFix/>
          </a:blip>
          <a:srcRect/>
          <a:stretch/>
        </p:blipFill>
        <p:spPr>
          <a:xfrm>
            <a:off x="0" y="805"/>
            <a:ext cx="9145073" cy="6857195"/>
          </a:xfrm>
          <a:prstGeom prst="rect">
            <a:avLst/>
          </a:prstGeom>
          <a:noFill/>
          <a:ln>
            <a:noFill/>
          </a:ln>
        </p:spPr>
      </p:pic>
      <p:sp>
        <p:nvSpPr>
          <p:cNvPr id="329" name="Google Shape;329;p37"/>
          <p:cNvSpPr txBox="1"/>
          <p:nvPr/>
        </p:nvSpPr>
        <p:spPr>
          <a:xfrm>
            <a:off x="0" y="805"/>
            <a:ext cx="36669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A beautiful view of the entire island.</a:t>
            </a:r>
            <a:endParaRPr sz="1800" b="1">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8"/>
          <p:cNvPicPr preferRelativeResize="0"/>
          <p:nvPr/>
        </p:nvPicPr>
        <p:blipFill rotWithShape="1">
          <a:blip r:embed="rId3">
            <a:alphaModFix/>
          </a:blip>
          <a:srcRect/>
          <a:stretch/>
        </p:blipFill>
        <p:spPr>
          <a:xfrm rot="5400000">
            <a:off x="-857250" y="857250"/>
            <a:ext cx="6858000" cy="5143500"/>
          </a:xfrm>
          <a:prstGeom prst="rect">
            <a:avLst/>
          </a:prstGeom>
          <a:noFill/>
          <a:ln>
            <a:noFill/>
          </a:ln>
        </p:spPr>
      </p:pic>
      <p:pic>
        <p:nvPicPr>
          <p:cNvPr id="335" name="Google Shape;335;p38"/>
          <p:cNvPicPr preferRelativeResize="0"/>
          <p:nvPr/>
        </p:nvPicPr>
        <p:blipFill rotWithShape="1">
          <a:blip r:embed="rId4">
            <a:alphaModFix/>
          </a:blip>
          <a:srcRect t="15627" b="16224"/>
          <a:stretch/>
        </p:blipFill>
        <p:spPr>
          <a:xfrm rot="5400000">
            <a:off x="3962400" y="1676400"/>
            <a:ext cx="6858000" cy="3505200"/>
          </a:xfrm>
          <a:prstGeom prst="rect">
            <a:avLst/>
          </a:prstGeom>
          <a:noFill/>
          <a:ln>
            <a:noFill/>
          </a:ln>
        </p:spPr>
      </p:pic>
      <p:sp>
        <p:nvSpPr>
          <p:cNvPr id="336" name="Google Shape;336;p38"/>
          <p:cNvSpPr txBox="1"/>
          <p:nvPr/>
        </p:nvSpPr>
        <p:spPr>
          <a:xfrm>
            <a:off x="830707" y="6035040"/>
            <a:ext cx="210358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What goes up </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must come down!</a:t>
            </a:r>
            <a:endParaRPr sz="2000" b="1">
              <a:solidFill>
                <a:schemeClr val="dk1"/>
              </a:solidFill>
              <a:latin typeface="Calibri"/>
              <a:ea typeface="Calibri"/>
              <a:cs typeface="Calibri"/>
              <a:sym typeface="Calibri"/>
            </a:endParaRPr>
          </a:p>
        </p:txBody>
      </p:sp>
      <p:sp>
        <p:nvSpPr>
          <p:cNvPr id="337" name="Google Shape;337;p38"/>
          <p:cNvSpPr txBox="1"/>
          <p:nvPr/>
        </p:nvSpPr>
        <p:spPr>
          <a:xfrm>
            <a:off x="5601930" y="0"/>
            <a:ext cx="36585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Studying the rocks all along the way</a:t>
            </a:r>
            <a:endParaRPr sz="1800" b="1">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9" descr="C:\Users\michaelwolf\Desktop\Documents\Augie Courses\NON-CURRENT COURSES\GEOL123 Bonaire\Bonaire photos 2018 Wolf\DSC01491.JPG"/>
          <p:cNvPicPr preferRelativeResize="0"/>
          <p:nvPr/>
        </p:nvPicPr>
        <p:blipFill rotWithShape="1">
          <a:blip r:embed="rId3">
            <a:alphaModFix/>
          </a:blip>
          <a:srcRect/>
          <a:stretch/>
        </p:blipFill>
        <p:spPr>
          <a:xfrm>
            <a:off x="0" y="-6351"/>
            <a:ext cx="9143999" cy="3388206"/>
          </a:xfrm>
          <a:prstGeom prst="rect">
            <a:avLst/>
          </a:prstGeom>
          <a:noFill/>
          <a:ln>
            <a:noFill/>
          </a:ln>
        </p:spPr>
      </p:pic>
      <p:pic>
        <p:nvPicPr>
          <p:cNvPr id="343" name="Google Shape;343;p39" descr="C:\Users\michaelwolf\Desktop\Documents\Augie Courses\NON-CURRENT COURSES\GEOL123 Bonaire\Bonaire photos 2018 Wolf\DSC01495.JPG"/>
          <p:cNvPicPr preferRelativeResize="0"/>
          <p:nvPr/>
        </p:nvPicPr>
        <p:blipFill rotWithShape="1">
          <a:blip r:embed="rId4">
            <a:alphaModFix/>
          </a:blip>
          <a:srcRect/>
          <a:stretch/>
        </p:blipFill>
        <p:spPr>
          <a:xfrm>
            <a:off x="135845" y="3444392"/>
            <a:ext cx="5082309" cy="3388207"/>
          </a:xfrm>
          <a:prstGeom prst="rect">
            <a:avLst/>
          </a:prstGeom>
          <a:noFill/>
          <a:ln>
            <a:noFill/>
          </a:ln>
        </p:spPr>
      </p:pic>
      <p:pic>
        <p:nvPicPr>
          <p:cNvPr id="344" name="Google Shape;344;p39" descr="C:\Users\michaelwolf\Desktop\Documents\Augie Courses\NON-CURRENT COURSES\GEOL123 Bonaire\Bonaire photos 2018 Wolf\DSC01533.JPG"/>
          <p:cNvPicPr preferRelativeResize="0"/>
          <p:nvPr/>
        </p:nvPicPr>
        <p:blipFill rotWithShape="1">
          <a:blip r:embed="rId5">
            <a:alphaModFix/>
          </a:blip>
          <a:srcRect l="17891" r="4729"/>
          <a:stretch/>
        </p:blipFill>
        <p:spPr>
          <a:xfrm rot="5400000">
            <a:off x="5076097" y="2876138"/>
            <a:ext cx="4014436" cy="3458634"/>
          </a:xfrm>
          <a:prstGeom prst="rect">
            <a:avLst/>
          </a:prstGeom>
          <a:noFill/>
          <a:ln>
            <a:noFill/>
          </a:ln>
        </p:spPr>
      </p:pic>
      <p:sp>
        <p:nvSpPr>
          <p:cNvPr id="345" name="Google Shape;345;p39"/>
          <p:cNvSpPr txBox="1"/>
          <p:nvPr/>
        </p:nvSpPr>
        <p:spPr>
          <a:xfrm>
            <a:off x="6806570" y="6488668"/>
            <a:ext cx="20060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Bonaire Affair 2018 mag</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346" name="Google Shape;346;p39"/>
          <p:cNvSpPr txBox="1"/>
          <p:nvPr/>
        </p:nvSpPr>
        <p:spPr>
          <a:xfrm>
            <a:off x="135845" y="85272"/>
            <a:ext cx="897673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In addition to our main focus on developing an understanding of the bio-geologic environmental history of Bonaire, we will also investigate one of humanity’s longest running activities – the extraction of Earth’s mineral resources for economic benefit. On Bonaire, evaporation ponds for halite (salt) production is a centuries-old (and still) big business. </a:t>
            </a:r>
            <a:endParaRPr/>
          </a:p>
        </p:txBody>
      </p:sp>
      <p:sp>
        <p:nvSpPr>
          <p:cNvPr id="347" name="Google Shape;347;p39"/>
          <p:cNvSpPr txBox="1"/>
          <p:nvPr/>
        </p:nvSpPr>
        <p:spPr>
          <a:xfrm>
            <a:off x="5944979" y="1422136"/>
            <a:ext cx="328961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Pink algae makes pink water, pink salt, pink shrimp and…</a:t>
            </a:r>
            <a:endParaRPr sz="20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4"/>
          <p:cNvPicPr preferRelativeResize="0"/>
          <p:nvPr/>
        </p:nvPicPr>
        <p:blipFill rotWithShape="1">
          <a:blip r:embed="rId3">
            <a:alphaModFix/>
          </a:blip>
          <a:srcRect/>
          <a:stretch/>
        </p:blipFill>
        <p:spPr>
          <a:xfrm>
            <a:off x="266700" y="-15471"/>
            <a:ext cx="8020050" cy="6850264"/>
          </a:xfrm>
          <a:prstGeom prst="rect">
            <a:avLst/>
          </a:prstGeom>
          <a:noFill/>
          <a:ln>
            <a:noFill/>
          </a:ln>
        </p:spPr>
      </p:pic>
      <p:sp>
        <p:nvSpPr>
          <p:cNvPr id="108" name="Google Shape;108;p4"/>
          <p:cNvSpPr txBox="1"/>
          <p:nvPr/>
        </p:nvSpPr>
        <p:spPr>
          <a:xfrm>
            <a:off x="3365547" y="4818108"/>
            <a:ext cx="282769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Bonaire     (~12° N. Latitude)</a:t>
            </a:r>
            <a:endParaRPr sz="1800">
              <a:solidFill>
                <a:schemeClr val="dk1"/>
              </a:solidFill>
              <a:latin typeface="Calibri"/>
              <a:ea typeface="Calibri"/>
              <a:cs typeface="Calibri"/>
              <a:sym typeface="Calibri"/>
            </a:endParaRPr>
          </a:p>
        </p:txBody>
      </p:sp>
      <p:sp>
        <p:nvSpPr>
          <p:cNvPr id="109" name="Google Shape;109;p4"/>
          <p:cNvSpPr txBox="1"/>
          <p:nvPr/>
        </p:nvSpPr>
        <p:spPr>
          <a:xfrm>
            <a:off x="342514" y="2333585"/>
            <a:ext cx="6803466" cy="19082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Bonaire</a:t>
            </a:r>
            <a:r>
              <a:rPr lang="en-US" sz="1800" b="1">
                <a:solidFill>
                  <a:schemeClr val="dk1"/>
                </a:solidFill>
                <a:latin typeface="Calibri"/>
                <a:ea typeface="Calibri"/>
                <a:cs typeface="Calibri"/>
                <a:sym typeface="Calibri"/>
              </a:rPr>
              <a:t> – the “B” in the “A</a:t>
            </a:r>
            <a:r>
              <a:rPr lang="en-US" sz="1800" b="1" u="sng">
                <a:solidFill>
                  <a:schemeClr val="dk1"/>
                </a:solidFill>
                <a:latin typeface="Calibri"/>
                <a:ea typeface="Calibri"/>
                <a:cs typeface="Calibri"/>
                <a:sym typeface="Calibri"/>
              </a:rPr>
              <a:t>B</a:t>
            </a:r>
            <a:r>
              <a:rPr lang="en-US" sz="1800" b="1">
                <a:solidFill>
                  <a:schemeClr val="dk1"/>
                </a:solidFill>
                <a:latin typeface="Calibri"/>
                <a:ea typeface="Calibri"/>
                <a:cs typeface="Calibri"/>
                <a:sym typeface="Calibri"/>
              </a:rPr>
              <a:t>C” islands of the Netherland Antilles.</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~50 miles off the north coast of Venezuela, but it’s Dutch;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languages spoken are Dutch, English, Spanish, &amp; Papiamentu,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but they use the US dollar!</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110" name="Google Shape;110;p4"/>
          <p:cNvSpPr/>
          <p:nvPr/>
        </p:nvSpPr>
        <p:spPr>
          <a:xfrm rot="538036">
            <a:off x="1938966" y="4548529"/>
            <a:ext cx="2378597" cy="566538"/>
          </a:xfrm>
          <a:prstGeom prst="ellipse">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4"/>
          <p:cNvSpPr/>
          <p:nvPr/>
        </p:nvSpPr>
        <p:spPr>
          <a:xfrm rot="2035771">
            <a:off x="3325147" y="3932295"/>
            <a:ext cx="838200" cy="914400"/>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2" name="Google Shape;112;p4"/>
          <p:cNvGrpSpPr/>
          <p:nvPr/>
        </p:nvGrpSpPr>
        <p:grpSpPr>
          <a:xfrm>
            <a:off x="2142426" y="6551023"/>
            <a:ext cx="1971675" cy="276999"/>
            <a:chOff x="2142426" y="6551023"/>
            <a:chExt cx="1971675" cy="276999"/>
          </a:xfrm>
        </p:grpSpPr>
        <p:sp>
          <p:nvSpPr>
            <p:cNvPr id="113" name="Google Shape;113;p4"/>
            <p:cNvSpPr/>
            <p:nvPr/>
          </p:nvSpPr>
          <p:spPr>
            <a:xfrm>
              <a:off x="2142426" y="6597649"/>
              <a:ext cx="1971675" cy="168089"/>
            </a:xfrm>
            <a:prstGeom prst="rect">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4"/>
            <p:cNvSpPr txBox="1"/>
            <p:nvPr/>
          </p:nvSpPr>
          <p:spPr>
            <a:xfrm>
              <a:off x="2696093" y="6551023"/>
              <a:ext cx="8643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~200 miles</a:t>
              </a:r>
              <a:endParaRPr sz="1200">
                <a:solidFill>
                  <a:schemeClr val="dk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53" name="Google Shape;353;p40"/>
          <p:cNvSpPr txBox="1"/>
          <p:nvPr/>
        </p:nvSpPr>
        <p:spPr>
          <a:xfrm>
            <a:off x="2500408" y="83634"/>
            <a:ext cx="320472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 PINK BIRDS !!</a:t>
            </a:r>
            <a:endParaRPr sz="3600" b="1">
              <a:solidFill>
                <a:schemeClr val="dk1"/>
              </a:solidFill>
              <a:latin typeface="Calibri"/>
              <a:ea typeface="Calibri"/>
              <a:cs typeface="Calibri"/>
              <a:sym typeface="Calibri"/>
            </a:endParaRPr>
          </a:p>
        </p:txBody>
      </p:sp>
      <p:pic>
        <p:nvPicPr>
          <p:cNvPr id="354" name="Google Shape;354;p40"/>
          <p:cNvPicPr preferRelativeResize="0"/>
          <p:nvPr/>
        </p:nvPicPr>
        <p:blipFill rotWithShape="1">
          <a:blip r:embed="rId4">
            <a:alphaModFix/>
          </a:blip>
          <a:srcRect/>
          <a:stretch/>
        </p:blipFill>
        <p:spPr>
          <a:xfrm>
            <a:off x="5832088" y="-1"/>
            <a:ext cx="3311912" cy="236565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41"/>
          <p:cNvPicPr preferRelativeResize="0"/>
          <p:nvPr/>
        </p:nvPicPr>
        <p:blipFill rotWithShape="1">
          <a:blip r:embed="rId3">
            <a:alphaModFix/>
          </a:blip>
          <a:srcRect/>
          <a:stretch/>
        </p:blipFill>
        <p:spPr>
          <a:xfrm>
            <a:off x="637012" y="1555596"/>
            <a:ext cx="7953606" cy="5302404"/>
          </a:xfrm>
          <a:prstGeom prst="rect">
            <a:avLst/>
          </a:prstGeom>
          <a:noFill/>
          <a:ln>
            <a:noFill/>
          </a:ln>
        </p:spPr>
      </p:pic>
      <p:sp>
        <p:nvSpPr>
          <p:cNvPr id="360" name="Google Shape;360;p41"/>
          <p:cNvSpPr txBox="1"/>
          <p:nvPr/>
        </p:nvSpPr>
        <p:spPr>
          <a:xfrm>
            <a:off x="83632" y="94016"/>
            <a:ext cx="906036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We will also grapple with another of humanity’s longest running activities – the exploitation of human resources for economic benefit – slavery. On Bonaire, slave quarters have been preserved as a reminder of what can transpire if human rights are ignored. During this month in which we celebrate MLK day, we will bear witness to humanity’s ability to dehumanize others who may differ from us. </a:t>
            </a:r>
            <a:endParaRPr sz="1800" b="1">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66" name="Google Shape;366;p42"/>
          <p:cNvSpPr txBox="1"/>
          <p:nvPr/>
        </p:nvSpPr>
        <p:spPr>
          <a:xfrm>
            <a:off x="1315844" y="144780"/>
            <a:ext cx="754875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There is much to learn in three weeks. Field work is generally an 8 am to 5 pm endeavor. Students teaching students is an important part of the experience.</a:t>
            </a:r>
            <a:endParaRPr sz="1800" b="1">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3"/>
          <p:cNvPicPr preferRelativeResize="0"/>
          <p:nvPr/>
        </p:nvPicPr>
        <p:blipFill rotWithShape="1">
          <a:blip r:embed="rId3">
            <a:alphaModFix/>
          </a:blip>
          <a:srcRect/>
          <a:stretch/>
        </p:blipFill>
        <p:spPr>
          <a:xfrm rot="5400000">
            <a:off x="2734637" y="446914"/>
            <a:ext cx="3654842" cy="2741132"/>
          </a:xfrm>
          <a:prstGeom prst="rect">
            <a:avLst/>
          </a:prstGeom>
          <a:noFill/>
          <a:ln>
            <a:noFill/>
          </a:ln>
        </p:spPr>
      </p:pic>
      <p:pic>
        <p:nvPicPr>
          <p:cNvPr id="372" name="Google Shape;372;p43"/>
          <p:cNvPicPr preferRelativeResize="0"/>
          <p:nvPr/>
        </p:nvPicPr>
        <p:blipFill rotWithShape="1">
          <a:blip r:embed="rId4">
            <a:alphaModFix/>
          </a:blip>
          <a:srcRect/>
          <a:stretch/>
        </p:blipFill>
        <p:spPr>
          <a:xfrm rot="5400000">
            <a:off x="-455613" y="455614"/>
            <a:ext cx="3644899" cy="2733674"/>
          </a:xfrm>
          <a:prstGeom prst="rect">
            <a:avLst/>
          </a:prstGeom>
          <a:noFill/>
          <a:ln>
            <a:noFill/>
          </a:ln>
        </p:spPr>
      </p:pic>
      <p:pic>
        <p:nvPicPr>
          <p:cNvPr id="373" name="Google Shape;373;p43"/>
          <p:cNvPicPr preferRelativeResize="0"/>
          <p:nvPr/>
        </p:nvPicPr>
        <p:blipFill rotWithShape="1">
          <a:blip r:embed="rId5">
            <a:alphaModFix/>
          </a:blip>
          <a:srcRect/>
          <a:stretch/>
        </p:blipFill>
        <p:spPr>
          <a:xfrm rot="5400000">
            <a:off x="5931517" y="458927"/>
            <a:ext cx="3671410" cy="2753557"/>
          </a:xfrm>
          <a:prstGeom prst="rect">
            <a:avLst/>
          </a:prstGeom>
          <a:noFill/>
          <a:ln>
            <a:noFill/>
          </a:ln>
        </p:spPr>
      </p:pic>
      <p:pic>
        <p:nvPicPr>
          <p:cNvPr id="374" name="Google Shape;374;p43"/>
          <p:cNvPicPr preferRelativeResize="0"/>
          <p:nvPr/>
        </p:nvPicPr>
        <p:blipFill rotWithShape="1">
          <a:blip r:embed="rId6">
            <a:alphaModFix/>
          </a:blip>
          <a:srcRect/>
          <a:stretch/>
        </p:blipFill>
        <p:spPr>
          <a:xfrm>
            <a:off x="0" y="3924300"/>
            <a:ext cx="3911600" cy="2933700"/>
          </a:xfrm>
          <a:prstGeom prst="rect">
            <a:avLst/>
          </a:prstGeom>
          <a:noFill/>
          <a:ln>
            <a:noFill/>
          </a:ln>
        </p:spPr>
      </p:pic>
      <p:pic>
        <p:nvPicPr>
          <p:cNvPr id="375" name="Google Shape;375;p43"/>
          <p:cNvPicPr preferRelativeResize="0"/>
          <p:nvPr/>
        </p:nvPicPr>
        <p:blipFill rotWithShape="1">
          <a:blip r:embed="rId7">
            <a:alphaModFix/>
          </a:blip>
          <a:srcRect l="16939" t="9488"/>
          <a:stretch/>
        </p:blipFill>
        <p:spPr>
          <a:xfrm>
            <a:off x="4605454" y="3746810"/>
            <a:ext cx="4538546" cy="311119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44"/>
          <p:cNvPicPr preferRelativeResize="0"/>
          <p:nvPr/>
        </p:nvPicPr>
        <p:blipFill rotWithShape="1">
          <a:blip r:embed="rId3">
            <a:alphaModFix/>
          </a:blip>
          <a:srcRect l="2395" r="41147"/>
          <a:stretch/>
        </p:blipFill>
        <p:spPr>
          <a:xfrm rot="5400000">
            <a:off x="1130300" y="-1130300"/>
            <a:ext cx="6883400" cy="9144000"/>
          </a:xfrm>
          <a:prstGeom prst="rect">
            <a:avLst/>
          </a:prstGeom>
          <a:noFill/>
          <a:ln>
            <a:noFill/>
          </a:ln>
        </p:spPr>
      </p:pic>
      <p:sp>
        <p:nvSpPr>
          <p:cNvPr id="381" name="Google Shape;381;p44"/>
          <p:cNvSpPr txBox="1"/>
          <p:nvPr/>
        </p:nvSpPr>
        <p:spPr>
          <a:xfrm>
            <a:off x="0" y="5934670"/>
            <a:ext cx="33487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CC"/>
                </a:solidFill>
                <a:latin typeface="Calibri"/>
                <a:ea typeface="Calibri"/>
                <a:cs typeface="Calibri"/>
                <a:sym typeface="Calibri"/>
              </a:rPr>
              <a:t>As hard as we work, there’s still </a:t>
            </a:r>
            <a:endParaRPr/>
          </a:p>
          <a:p>
            <a:pPr marL="0" marR="0" lvl="0" indent="0" algn="l" rtl="0">
              <a:spcBef>
                <a:spcPts val="0"/>
              </a:spcBef>
              <a:spcAft>
                <a:spcPts val="0"/>
              </a:spcAft>
              <a:buNone/>
            </a:pPr>
            <a:r>
              <a:rPr lang="en-US" sz="1800" b="1">
                <a:solidFill>
                  <a:srgbClr val="FFFFCC"/>
                </a:solidFill>
                <a:latin typeface="Calibri"/>
                <a:ea typeface="Calibri"/>
                <a:cs typeface="Calibri"/>
                <a:sym typeface="Calibri"/>
              </a:rPr>
              <a:t>plenty of time for rest, relaxation</a:t>
            </a:r>
            <a:endParaRPr/>
          </a:p>
          <a:p>
            <a:pPr marL="0" marR="0" lvl="0" indent="0" algn="l" rtl="0">
              <a:spcBef>
                <a:spcPts val="0"/>
              </a:spcBef>
              <a:spcAft>
                <a:spcPts val="0"/>
              </a:spcAft>
              <a:buNone/>
            </a:pPr>
            <a:r>
              <a:rPr lang="en-US" sz="1800" b="1">
                <a:solidFill>
                  <a:srgbClr val="FFFFCC"/>
                </a:solidFill>
                <a:latin typeface="Calibri"/>
                <a:ea typeface="Calibri"/>
                <a:cs typeface="Calibri"/>
                <a:sym typeface="Calibri"/>
              </a:rPr>
              <a:t>and quiet contemplation.</a:t>
            </a:r>
            <a:endParaRPr sz="1800" b="1">
              <a:solidFill>
                <a:srgbClr val="FFFFCC"/>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5"/>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46"/>
          <p:cNvPicPr preferRelativeResize="0"/>
          <p:nvPr/>
        </p:nvPicPr>
        <p:blipFill rotWithShape="1">
          <a:blip r:embed="rId3">
            <a:alphaModFix/>
          </a:blip>
          <a:srcRect l="15773" t="-759" r="2086" b="18390"/>
          <a:stretch/>
        </p:blipFill>
        <p:spPr>
          <a:xfrm>
            <a:off x="0" y="-114300"/>
            <a:ext cx="9169400" cy="6972300"/>
          </a:xfrm>
          <a:prstGeom prst="rect">
            <a:avLst/>
          </a:prstGeom>
          <a:noFill/>
          <a:ln>
            <a:noFill/>
          </a:ln>
        </p:spPr>
      </p:pic>
      <p:sp>
        <p:nvSpPr>
          <p:cNvPr id="392" name="Google Shape;392;p46"/>
          <p:cNvSpPr txBox="1"/>
          <p:nvPr/>
        </p:nvSpPr>
        <p:spPr>
          <a:xfrm>
            <a:off x="190500" y="0"/>
            <a:ext cx="3373039"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Architects Daughter"/>
                <a:ea typeface="Architects Daughter"/>
                <a:cs typeface="Architects Daughter"/>
                <a:sym typeface="Architects Daughter"/>
              </a:rPr>
              <a:t>Why</a:t>
            </a:r>
            <a:endParaRPr/>
          </a:p>
          <a:p>
            <a:pPr marL="0" marR="0" lvl="0" indent="0" algn="l" rtl="0">
              <a:spcBef>
                <a:spcPts val="0"/>
              </a:spcBef>
              <a:spcAft>
                <a:spcPts val="0"/>
              </a:spcAft>
              <a:buNone/>
            </a:pPr>
            <a:r>
              <a:rPr lang="en-US" sz="5400" b="1">
                <a:solidFill>
                  <a:schemeClr val="dk1"/>
                </a:solidFill>
                <a:latin typeface="Architects Daughter"/>
                <a:ea typeface="Architects Daughter"/>
                <a:cs typeface="Architects Daughter"/>
                <a:sym typeface="Architects Daughter"/>
              </a:rPr>
              <a:t>Bonaire</a:t>
            </a:r>
            <a:endParaRPr/>
          </a:p>
          <a:p>
            <a:pPr marL="0" marR="0" lvl="0" indent="0" algn="l" rtl="0">
              <a:spcBef>
                <a:spcPts val="0"/>
              </a:spcBef>
              <a:spcAft>
                <a:spcPts val="0"/>
              </a:spcAft>
              <a:buNone/>
            </a:pPr>
            <a:r>
              <a:rPr lang="en-US" sz="5400" b="1">
                <a:solidFill>
                  <a:schemeClr val="dk1"/>
                </a:solidFill>
                <a:latin typeface="Architects Daughter"/>
                <a:ea typeface="Architects Daughter"/>
                <a:cs typeface="Architects Daughter"/>
                <a:sym typeface="Architects Daughter"/>
              </a:rPr>
              <a:t>for  J-term?</a:t>
            </a:r>
            <a:endParaRPr sz="5400" b="1">
              <a:solidFill>
                <a:schemeClr val="dk1"/>
              </a:solidFill>
              <a:latin typeface="Architects Daughter"/>
              <a:ea typeface="Architects Daughter"/>
              <a:cs typeface="Architects Daughter"/>
              <a:sym typeface="Architects Daughter"/>
            </a:endParaRPr>
          </a:p>
        </p:txBody>
      </p:sp>
      <p:sp>
        <p:nvSpPr>
          <p:cNvPr id="393" name="Google Shape;393;p46"/>
          <p:cNvSpPr/>
          <p:nvPr/>
        </p:nvSpPr>
        <p:spPr>
          <a:xfrm>
            <a:off x="190500" y="6139475"/>
            <a:ext cx="8810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chitects Daughter"/>
                <a:ea typeface="Architects Daughter"/>
                <a:cs typeface="Architects Daughter"/>
                <a:sym typeface="Architects Daughter"/>
              </a:rPr>
              <a:t>Because there’s cool geology and warm weather!</a:t>
            </a:r>
            <a:endParaRPr sz="2800" b="1">
              <a:solidFill>
                <a:schemeClr val="dk1"/>
              </a:solidFill>
              <a:latin typeface="Architects Daughter"/>
              <a:ea typeface="Architects Daughter"/>
              <a:cs typeface="Architects Daughter"/>
              <a:sym typeface="Architects Daught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5"/>
          <p:cNvPicPr preferRelativeResize="0"/>
          <p:nvPr/>
        </p:nvPicPr>
        <p:blipFill rotWithShape="1">
          <a:blip r:embed="rId3">
            <a:alphaModFix/>
          </a:blip>
          <a:srcRect/>
          <a:stretch/>
        </p:blipFill>
        <p:spPr>
          <a:xfrm>
            <a:off x="311727" y="422759"/>
            <a:ext cx="8440882" cy="6384610"/>
          </a:xfrm>
          <a:prstGeom prst="rect">
            <a:avLst/>
          </a:prstGeom>
          <a:noFill/>
          <a:ln>
            <a:noFill/>
          </a:ln>
        </p:spPr>
      </p:pic>
      <p:sp>
        <p:nvSpPr>
          <p:cNvPr id="120" name="Google Shape;120;p5"/>
          <p:cNvSpPr txBox="1"/>
          <p:nvPr/>
        </p:nvSpPr>
        <p:spPr>
          <a:xfrm>
            <a:off x="1676400" y="3429000"/>
            <a:ext cx="19849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Igneous Rocks</a:t>
            </a:r>
            <a:endParaRPr sz="2400" b="1">
              <a:solidFill>
                <a:schemeClr val="dk1"/>
              </a:solidFill>
              <a:latin typeface="Calibri"/>
              <a:ea typeface="Calibri"/>
              <a:cs typeface="Calibri"/>
              <a:sym typeface="Calibri"/>
            </a:endParaRPr>
          </a:p>
        </p:txBody>
      </p:sp>
      <p:sp>
        <p:nvSpPr>
          <p:cNvPr id="121" name="Google Shape;121;p5"/>
          <p:cNvSpPr/>
          <p:nvPr/>
        </p:nvSpPr>
        <p:spPr>
          <a:xfrm rot="-1402920">
            <a:off x="3564321" y="2829809"/>
            <a:ext cx="2819400" cy="3810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5"/>
          <p:cNvSpPr/>
          <p:nvPr/>
        </p:nvSpPr>
        <p:spPr>
          <a:xfrm rot="-6927735">
            <a:off x="969516" y="2491907"/>
            <a:ext cx="1642801" cy="3810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5"/>
          <p:cNvSpPr/>
          <p:nvPr/>
        </p:nvSpPr>
        <p:spPr>
          <a:xfrm>
            <a:off x="1563951" y="3316932"/>
            <a:ext cx="2209800" cy="685800"/>
          </a:xfrm>
          <a:prstGeom prst="ellipse">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5"/>
          <p:cNvSpPr txBox="1"/>
          <p:nvPr/>
        </p:nvSpPr>
        <p:spPr>
          <a:xfrm rot="2804112">
            <a:off x="5978649" y="4422669"/>
            <a:ext cx="26055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Sedimentary Rocks</a:t>
            </a:r>
            <a:endParaRPr sz="2400" b="1">
              <a:solidFill>
                <a:schemeClr val="dk1"/>
              </a:solidFill>
              <a:latin typeface="Calibri"/>
              <a:ea typeface="Calibri"/>
              <a:cs typeface="Calibri"/>
              <a:sym typeface="Calibri"/>
            </a:endParaRPr>
          </a:p>
        </p:txBody>
      </p:sp>
      <p:sp>
        <p:nvSpPr>
          <p:cNvPr id="125" name="Google Shape;125;p5"/>
          <p:cNvSpPr/>
          <p:nvPr/>
        </p:nvSpPr>
        <p:spPr>
          <a:xfrm rot="-2524306">
            <a:off x="6871788" y="3204015"/>
            <a:ext cx="819242" cy="3006567"/>
          </a:xfrm>
          <a:prstGeom prst="ellipse">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5"/>
          <p:cNvSpPr txBox="1"/>
          <p:nvPr/>
        </p:nvSpPr>
        <p:spPr>
          <a:xfrm>
            <a:off x="753460" y="141500"/>
            <a:ext cx="74991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A wide array of well-exposed rocks to study. A perfect place to do field work.</a:t>
            </a:r>
            <a:endParaRPr sz="1800" b="1">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6" descr="C:\Users\michaelwolf\Desktop\Documents\Augie Courses\NON-CURRENT COURSES\GEOL123 Bonaire\Bonaire photos 2018 Wolf\DSC01552.JPG"/>
          <p:cNvPicPr preferRelativeResize="0"/>
          <p:nvPr/>
        </p:nvPicPr>
        <p:blipFill rotWithShape="1">
          <a:blip r:embed="rId3">
            <a:alphaModFix/>
          </a:blip>
          <a:srcRect l="11002"/>
          <a:stretch/>
        </p:blipFill>
        <p:spPr>
          <a:xfrm>
            <a:off x="0" y="-1"/>
            <a:ext cx="9143999" cy="6849533"/>
          </a:xfrm>
          <a:prstGeom prst="rect">
            <a:avLst/>
          </a:prstGeom>
          <a:noFill/>
          <a:ln>
            <a:noFill/>
          </a:ln>
        </p:spPr>
      </p:pic>
      <p:sp>
        <p:nvSpPr>
          <p:cNvPr id="132" name="Google Shape;132;p6"/>
          <p:cNvSpPr txBox="1"/>
          <p:nvPr/>
        </p:nvSpPr>
        <p:spPr>
          <a:xfrm>
            <a:off x="76200" y="66675"/>
            <a:ext cx="674857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Surprisingly, it’s a desert island, so those rocks are well-exposed, but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sometimes the desert flora impedes our search for rock outcrops!</a:t>
            </a:r>
            <a:endParaRPr sz="1800" b="1">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7" descr="chances-peak.jpeg (259Ã194)"/>
          <p:cNvPicPr preferRelativeResize="0"/>
          <p:nvPr/>
        </p:nvPicPr>
        <p:blipFill rotWithShape="1">
          <a:blip r:embed="rId3">
            <a:alphaModFix/>
          </a:blip>
          <a:srcRect/>
          <a:stretch/>
        </p:blipFill>
        <p:spPr>
          <a:xfrm>
            <a:off x="352425" y="1113011"/>
            <a:ext cx="3648075" cy="2285999"/>
          </a:xfrm>
          <a:prstGeom prst="rect">
            <a:avLst/>
          </a:prstGeom>
          <a:noFill/>
          <a:ln>
            <a:noFill/>
          </a:ln>
        </p:spPr>
      </p:pic>
      <p:pic>
        <p:nvPicPr>
          <p:cNvPr id="138" name="Google Shape;138;p7"/>
          <p:cNvPicPr preferRelativeResize="0"/>
          <p:nvPr/>
        </p:nvPicPr>
        <p:blipFill rotWithShape="1">
          <a:blip r:embed="rId4">
            <a:alphaModFix/>
          </a:blip>
          <a:srcRect/>
          <a:stretch/>
        </p:blipFill>
        <p:spPr>
          <a:xfrm>
            <a:off x="4667250" y="517525"/>
            <a:ext cx="4325938" cy="5445125"/>
          </a:xfrm>
          <a:prstGeom prst="rect">
            <a:avLst/>
          </a:prstGeom>
          <a:noFill/>
          <a:ln>
            <a:noFill/>
          </a:ln>
        </p:spPr>
      </p:pic>
      <p:pic>
        <p:nvPicPr>
          <p:cNvPr id="139" name="Google Shape;139;p7"/>
          <p:cNvPicPr preferRelativeResize="0"/>
          <p:nvPr/>
        </p:nvPicPr>
        <p:blipFill rotWithShape="1">
          <a:blip r:embed="rId5">
            <a:alphaModFix/>
          </a:blip>
          <a:srcRect/>
          <a:stretch/>
        </p:blipFill>
        <p:spPr>
          <a:xfrm>
            <a:off x="77066" y="3512490"/>
            <a:ext cx="5504873" cy="3096491"/>
          </a:xfrm>
          <a:prstGeom prst="rect">
            <a:avLst/>
          </a:prstGeom>
          <a:noFill/>
          <a:ln>
            <a:noFill/>
          </a:ln>
        </p:spPr>
      </p:pic>
      <p:sp>
        <p:nvSpPr>
          <p:cNvPr id="140" name="Google Shape;140;p7"/>
          <p:cNvSpPr txBox="1"/>
          <p:nvPr/>
        </p:nvSpPr>
        <p:spPr>
          <a:xfrm>
            <a:off x="285750" y="132941"/>
            <a:ext cx="7352269"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The mountains are igneous rocks, which means there </a:t>
            </a:r>
            <a:r>
              <a:rPr lang="en-US" sz="1800" b="1" i="1">
                <a:solidFill>
                  <a:schemeClr val="dk1"/>
                </a:solidFill>
                <a:latin typeface="Calibri"/>
                <a:ea typeface="Calibri"/>
                <a:cs typeface="Calibri"/>
                <a:sym typeface="Calibri"/>
              </a:rPr>
              <a:t>were</a:t>
            </a:r>
            <a:r>
              <a:rPr lang="en-US" sz="1800" b="1">
                <a:solidFill>
                  <a:schemeClr val="dk1"/>
                </a:solidFill>
                <a:latin typeface="Calibri"/>
                <a:ea typeface="Calibri"/>
                <a:cs typeface="Calibri"/>
                <a:sym typeface="Calibri"/>
              </a:rPr>
              <a:t> volcanoes there</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in the past, like the active one on the West Indies island of Montserrat !</a:t>
            </a:r>
            <a:endParaRPr sz="1800" b="1">
              <a:solidFill>
                <a:schemeClr val="dk1"/>
              </a:solidFill>
              <a:latin typeface="Calibri"/>
              <a:ea typeface="Calibri"/>
              <a:cs typeface="Calibri"/>
              <a:sym typeface="Calibri"/>
            </a:endParaRPr>
          </a:p>
        </p:txBody>
      </p:sp>
      <p:sp>
        <p:nvSpPr>
          <p:cNvPr id="141" name="Google Shape;141;p7"/>
          <p:cNvSpPr txBox="1"/>
          <p:nvPr/>
        </p:nvSpPr>
        <p:spPr>
          <a:xfrm>
            <a:off x="5872434" y="5962650"/>
            <a:ext cx="30257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 But don’t worry, they’re not </a:t>
            </a:r>
            <a:endParaRPr/>
          </a:p>
          <a:p>
            <a:pPr marL="0" marR="0" lvl="0" indent="0" algn="l" rtl="0">
              <a:spcBef>
                <a:spcPts val="0"/>
              </a:spcBef>
              <a:spcAft>
                <a:spcPts val="0"/>
              </a:spcAft>
              <a:buNone/>
            </a:pPr>
            <a:r>
              <a:rPr lang="en-US" sz="1800" b="1" i="1">
                <a:solidFill>
                  <a:schemeClr val="dk1"/>
                </a:solidFill>
                <a:latin typeface="Calibri"/>
                <a:ea typeface="Calibri"/>
                <a:cs typeface="Calibri"/>
                <a:sym typeface="Calibri"/>
              </a:rPr>
              <a:t>    active on Bonaire! )</a:t>
            </a:r>
            <a:endParaRPr sz="1800" b="1" i="1">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p:nvPr/>
        </p:nvSpPr>
        <p:spPr>
          <a:xfrm>
            <a:off x="114300" y="227655"/>
            <a:ext cx="3207994"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Calibri"/>
                <a:ea typeface="Calibri"/>
                <a:cs typeface="Calibri"/>
                <a:sym typeface="Calibri"/>
              </a:rPr>
              <a:t>But the reefs are active </a:t>
            </a:r>
            <a:endParaRPr/>
          </a:p>
          <a:p>
            <a:pPr marL="0" marR="0" lvl="0" indent="0" algn="l" rtl="0">
              <a:spcBef>
                <a:spcPts val="0"/>
              </a:spcBef>
              <a:spcAft>
                <a:spcPts val="0"/>
              </a:spcAft>
              <a:buNone/>
            </a:pPr>
            <a:r>
              <a:rPr lang="en-US" sz="2400" b="1" i="1">
                <a:solidFill>
                  <a:schemeClr val="dk1"/>
                </a:solidFill>
                <a:latin typeface="Calibri"/>
                <a:ea typeface="Calibri"/>
                <a:cs typeface="Calibri"/>
                <a:sym typeface="Calibri"/>
              </a:rPr>
              <a:t>and pretty much fully</a:t>
            </a:r>
            <a:endParaRPr/>
          </a:p>
          <a:p>
            <a:pPr marL="0" marR="0" lvl="0" indent="0" algn="l" rtl="0">
              <a:spcBef>
                <a:spcPts val="0"/>
              </a:spcBef>
              <a:spcAft>
                <a:spcPts val="0"/>
              </a:spcAft>
              <a:buNone/>
            </a:pPr>
            <a:r>
              <a:rPr lang="en-US" sz="2400" b="1" i="1">
                <a:solidFill>
                  <a:schemeClr val="dk1"/>
                </a:solidFill>
                <a:latin typeface="Calibri"/>
                <a:ea typeface="Calibri"/>
                <a:cs typeface="Calibri"/>
                <a:sym typeface="Calibri"/>
              </a:rPr>
              <a:t>surround the island,</a:t>
            </a:r>
            <a:endParaRPr/>
          </a:p>
          <a:p>
            <a:pPr marL="0" marR="0" lvl="0" indent="0" algn="l" rtl="0">
              <a:spcBef>
                <a:spcPts val="0"/>
              </a:spcBef>
              <a:spcAft>
                <a:spcPts val="0"/>
              </a:spcAft>
              <a:buNone/>
            </a:pPr>
            <a:endParaRPr sz="2400" b="1" i="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i="1">
                <a:solidFill>
                  <a:schemeClr val="dk1"/>
                </a:solidFill>
                <a:latin typeface="Calibri"/>
                <a:ea typeface="Calibri"/>
                <a:cs typeface="Calibri"/>
                <a:sym typeface="Calibri"/>
              </a:rPr>
              <a:t>and reef-forming</a:t>
            </a:r>
            <a:endParaRPr/>
          </a:p>
          <a:p>
            <a:pPr marL="0" marR="0" lvl="0" indent="0" algn="l" rtl="0">
              <a:spcBef>
                <a:spcPts val="0"/>
              </a:spcBef>
              <a:spcAft>
                <a:spcPts val="0"/>
              </a:spcAft>
              <a:buNone/>
            </a:pPr>
            <a:r>
              <a:rPr lang="en-US" sz="2400" b="1" i="1">
                <a:solidFill>
                  <a:schemeClr val="dk1"/>
                </a:solidFill>
                <a:latin typeface="Calibri"/>
                <a:ea typeface="Calibri"/>
                <a:cs typeface="Calibri"/>
                <a:sym typeface="Calibri"/>
              </a:rPr>
              <a:t>processes create the </a:t>
            </a:r>
            <a:endParaRPr/>
          </a:p>
          <a:p>
            <a:pPr marL="0" marR="0" lvl="0" indent="0" algn="l" rtl="0">
              <a:spcBef>
                <a:spcPts val="0"/>
              </a:spcBef>
              <a:spcAft>
                <a:spcPts val="0"/>
              </a:spcAft>
              <a:buNone/>
            </a:pPr>
            <a:r>
              <a:rPr lang="en-US" sz="2400" b="1" i="1">
                <a:solidFill>
                  <a:schemeClr val="dk1"/>
                </a:solidFill>
                <a:latin typeface="Calibri"/>
                <a:ea typeface="Calibri"/>
                <a:cs typeface="Calibri"/>
                <a:sym typeface="Calibri"/>
              </a:rPr>
              <a:t>sedimentary rocks.</a:t>
            </a:r>
            <a:endParaRPr/>
          </a:p>
          <a:p>
            <a:pPr marL="0" marR="0" lvl="0" indent="0" algn="l" rtl="0">
              <a:spcBef>
                <a:spcPts val="0"/>
              </a:spcBef>
              <a:spcAft>
                <a:spcPts val="0"/>
              </a:spcAft>
              <a:buNone/>
            </a:pPr>
            <a:endParaRPr sz="2400" b="1" i="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i="1">
                <a:solidFill>
                  <a:schemeClr val="dk1"/>
                </a:solidFill>
                <a:latin typeface="Calibri"/>
                <a:ea typeface="Calibri"/>
                <a:cs typeface="Calibri"/>
                <a:sym typeface="Calibri"/>
              </a:rPr>
              <a:t>We’ll study the ancient</a:t>
            </a:r>
            <a:endParaRPr/>
          </a:p>
          <a:p>
            <a:pPr marL="0" marR="0" lvl="0" indent="0" algn="l" rtl="0">
              <a:spcBef>
                <a:spcPts val="0"/>
              </a:spcBef>
              <a:spcAft>
                <a:spcPts val="0"/>
              </a:spcAft>
              <a:buNone/>
            </a:pPr>
            <a:r>
              <a:rPr lang="en-US" sz="2400" b="1" i="1">
                <a:solidFill>
                  <a:schemeClr val="dk1"/>
                </a:solidFill>
                <a:latin typeface="Calibri"/>
                <a:ea typeface="Calibri"/>
                <a:cs typeface="Calibri"/>
                <a:sym typeface="Calibri"/>
              </a:rPr>
              <a:t>reefs exposed on land</a:t>
            </a:r>
            <a:endParaRPr/>
          </a:p>
          <a:p>
            <a:pPr marL="0" marR="0" lvl="0" indent="0" algn="l" rtl="0">
              <a:spcBef>
                <a:spcPts val="0"/>
              </a:spcBef>
              <a:spcAft>
                <a:spcPts val="0"/>
              </a:spcAft>
              <a:buNone/>
            </a:pPr>
            <a:r>
              <a:rPr lang="en-US" sz="2400" b="1" i="1">
                <a:solidFill>
                  <a:schemeClr val="dk1"/>
                </a:solidFill>
                <a:latin typeface="Calibri"/>
                <a:ea typeface="Calibri"/>
                <a:cs typeface="Calibri"/>
                <a:sym typeface="Calibri"/>
              </a:rPr>
              <a:t>and the modern reefs</a:t>
            </a:r>
            <a:endParaRPr/>
          </a:p>
          <a:p>
            <a:pPr marL="0" marR="0" lvl="0" indent="0" algn="l" rtl="0">
              <a:spcBef>
                <a:spcPts val="0"/>
              </a:spcBef>
              <a:spcAft>
                <a:spcPts val="0"/>
              </a:spcAft>
              <a:buNone/>
            </a:pPr>
            <a:r>
              <a:rPr lang="en-US" sz="2400" b="1" i="1">
                <a:solidFill>
                  <a:schemeClr val="dk1"/>
                </a:solidFill>
                <a:latin typeface="Calibri"/>
                <a:ea typeface="Calibri"/>
                <a:cs typeface="Calibri"/>
                <a:sym typeface="Calibri"/>
              </a:rPr>
              <a:t>still underwater.</a:t>
            </a:r>
            <a:endParaRPr sz="2400" b="1" i="1">
              <a:solidFill>
                <a:schemeClr val="dk1"/>
              </a:solidFill>
              <a:latin typeface="Calibri"/>
              <a:ea typeface="Calibri"/>
              <a:cs typeface="Calibri"/>
              <a:sym typeface="Calibri"/>
            </a:endParaRPr>
          </a:p>
        </p:txBody>
      </p:sp>
      <p:pic>
        <p:nvPicPr>
          <p:cNvPr id="147" name="Google Shape;147;p8"/>
          <p:cNvPicPr preferRelativeResize="0"/>
          <p:nvPr/>
        </p:nvPicPr>
        <p:blipFill rotWithShape="1">
          <a:blip r:embed="rId3">
            <a:alphaModFix/>
          </a:blip>
          <a:srcRect/>
          <a:stretch/>
        </p:blipFill>
        <p:spPr>
          <a:xfrm>
            <a:off x="3505200" y="196955"/>
            <a:ext cx="5410200" cy="6433024"/>
          </a:xfrm>
          <a:prstGeom prst="rect">
            <a:avLst/>
          </a:prstGeom>
          <a:noFill/>
          <a:ln>
            <a:noFill/>
          </a:ln>
        </p:spPr>
      </p:pic>
      <p:sp>
        <p:nvSpPr>
          <p:cNvPr id="148" name="Google Shape;148;p8"/>
          <p:cNvSpPr txBox="1"/>
          <p:nvPr/>
        </p:nvSpPr>
        <p:spPr>
          <a:xfrm>
            <a:off x="5982738" y="5676900"/>
            <a:ext cx="29326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Calibri"/>
                <a:ea typeface="Calibri"/>
                <a:cs typeface="Calibri"/>
                <a:sym typeface="Calibri"/>
              </a:rPr>
              <a:t>Map of dive locations</a:t>
            </a:r>
            <a:endParaRPr sz="2400" b="1">
              <a:solidFill>
                <a:srgbClr val="FF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9"/>
          <p:cNvPicPr preferRelativeResize="0"/>
          <p:nvPr/>
        </p:nvPicPr>
        <p:blipFill rotWithShape="1">
          <a:blip r:embed="rId3">
            <a:alphaModFix/>
          </a:blip>
          <a:srcRect/>
          <a:stretch/>
        </p:blipFill>
        <p:spPr>
          <a:xfrm>
            <a:off x="-1045" y="0"/>
            <a:ext cx="9146090" cy="6858000"/>
          </a:xfrm>
          <a:prstGeom prst="rect">
            <a:avLst/>
          </a:prstGeom>
          <a:noFill/>
          <a:ln>
            <a:noFill/>
          </a:ln>
        </p:spPr>
      </p:pic>
      <p:sp>
        <p:nvSpPr>
          <p:cNvPr id="154" name="Google Shape;154;p9"/>
          <p:cNvSpPr txBox="1"/>
          <p:nvPr/>
        </p:nvSpPr>
        <p:spPr>
          <a:xfrm>
            <a:off x="164969" y="311084"/>
            <a:ext cx="8814062"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We’ll be staying at the Carib Inn, in Kralendijk (“Crawlen-dike”), which has its own pool,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dock, dive boats, and full-service dive shop. All rooms have access to a kitchenette, for those who chose to cook their own dinners (we’ll make frequent grocery runs for supplies).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Tap drinking water is all distilled &amp; purified. Most food is flown in daily from The Netherlands except the baguettes and croissants – </a:t>
            </a:r>
            <a:r>
              <a:rPr lang="en-US" sz="1800" b="1" i="1">
                <a:solidFill>
                  <a:schemeClr val="dk1"/>
                </a:solidFill>
                <a:latin typeface="Calibri"/>
                <a:ea typeface="Calibri"/>
                <a:cs typeface="Calibri"/>
                <a:sym typeface="Calibri"/>
              </a:rPr>
              <a:t>they’re</a:t>
            </a:r>
            <a:r>
              <a:rPr lang="en-US" sz="1800" b="1">
                <a:solidFill>
                  <a:schemeClr val="dk1"/>
                </a:solidFill>
                <a:latin typeface="Calibri"/>
                <a:ea typeface="Calibri"/>
                <a:cs typeface="Calibri"/>
                <a:sym typeface="Calibri"/>
              </a:rPr>
              <a:t> made fresh on-island every morning. Life is Gouda!         Average January temps:  86°F high / 77°F low; bring sunscreen.</a:t>
            </a:r>
            <a:endParaRPr sz="1800" b="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1697</Words>
  <Application>Microsoft Office PowerPoint</Application>
  <PresentationFormat>On-screen Show (4:3)</PresentationFormat>
  <Paragraphs>120</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Roboto</vt:lpstr>
      <vt:lpstr>Arial</vt:lpstr>
      <vt:lpstr>Calibri</vt:lpstr>
      <vt:lpstr>Architects Daughter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 Michael</dc:creator>
  <cp:lastModifiedBy>DuPree, Leslie</cp:lastModifiedBy>
  <cp:revision>1</cp:revision>
  <dcterms:created xsi:type="dcterms:W3CDTF">2018-09-10T16:45:11Z</dcterms:created>
  <dcterms:modified xsi:type="dcterms:W3CDTF">2021-05-27T21:24:31Z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